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3" r:id="rId1"/>
  </p:sldMasterIdLst>
  <p:notesMasterIdLst>
    <p:notesMasterId r:id="rId62"/>
  </p:notesMasterIdLst>
  <p:handoutMasterIdLst>
    <p:handoutMasterId r:id="rId63"/>
  </p:handoutMasterIdLst>
  <p:sldIdLst>
    <p:sldId id="752" r:id="rId2"/>
    <p:sldId id="653" r:id="rId3"/>
    <p:sldId id="1048" r:id="rId4"/>
    <p:sldId id="1050" r:id="rId5"/>
    <p:sldId id="1052" r:id="rId6"/>
    <p:sldId id="1053" r:id="rId7"/>
    <p:sldId id="1054" r:id="rId8"/>
    <p:sldId id="1015" r:id="rId9"/>
    <p:sldId id="997" r:id="rId10"/>
    <p:sldId id="906" r:id="rId11"/>
    <p:sldId id="946" r:id="rId12"/>
    <p:sldId id="962" r:id="rId13"/>
    <p:sldId id="1067" r:id="rId14"/>
    <p:sldId id="971" r:id="rId15"/>
    <p:sldId id="907" r:id="rId16"/>
    <p:sldId id="909" r:id="rId17"/>
    <p:sldId id="1095" r:id="rId18"/>
    <p:sldId id="910" r:id="rId19"/>
    <p:sldId id="1096" r:id="rId20"/>
    <p:sldId id="941" r:id="rId21"/>
    <p:sldId id="940" r:id="rId22"/>
    <p:sldId id="889" r:id="rId23"/>
    <p:sldId id="1094" r:id="rId24"/>
    <p:sldId id="900" r:id="rId25"/>
    <p:sldId id="987" r:id="rId26"/>
    <p:sldId id="1088" r:id="rId27"/>
    <p:sldId id="937" r:id="rId28"/>
    <p:sldId id="1072" r:id="rId29"/>
    <p:sldId id="1070" r:id="rId30"/>
    <p:sldId id="958" r:id="rId31"/>
    <p:sldId id="955" r:id="rId32"/>
    <p:sldId id="1033" r:id="rId33"/>
    <p:sldId id="1065" r:id="rId34"/>
    <p:sldId id="1000" r:id="rId35"/>
    <p:sldId id="1002" r:id="rId36"/>
    <p:sldId id="926" r:id="rId37"/>
    <p:sldId id="927" r:id="rId38"/>
    <p:sldId id="986" r:id="rId39"/>
    <p:sldId id="998" r:id="rId40"/>
    <p:sldId id="1059" r:id="rId41"/>
    <p:sldId id="999" r:id="rId42"/>
    <p:sldId id="950" r:id="rId43"/>
    <p:sldId id="984" r:id="rId44"/>
    <p:sldId id="985" r:id="rId45"/>
    <p:sldId id="1058" r:id="rId46"/>
    <p:sldId id="1089" r:id="rId47"/>
    <p:sldId id="976" r:id="rId48"/>
    <p:sldId id="1036" r:id="rId49"/>
    <p:sldId id="1018" r:id="rId50"/>
    <p:sldId id="957" r:id="rId51"/>
    <p:sldId id="1078" r:id="rId52"/>
    <p:sldId id="1079" r:id="rId53"/>
    <p:sldId id="1077" r:id="rId54"/>
    <p:sldId id="1041" r:id="rId55"/>
    <p:sldId id="1093" r:id="rId56"/>
    <p:sldId id="844" r:id="rId57"/>
    <p:sldId id="1098" r:id="rId58"/>
    <p:sldId id="1019" r:id="rId59"/>
    <p:sldId id="793" r:id="rId60"/>
    <p:sldId id="988" r:id="rId61"/>
  </p:sldIdLst>
  <p:sldSz cx="9144000" cy="6858000" type="screen4x3"/>
  <p:notesSz cx="6726238" cy="9713913"/>
  <p:defaultTextStyle>
    <a:defPPr>
      <a:defRPr lang="en-US"/>
    </a:defPPr>
    <a:lvl1pPr algn="l" rtl="0" fontAlgn="base">
      <a:spcBef>
        <a:spcPct val="0"/>
      </a:spcBef>
      <a:spcAft>
        <a:spcPct val="0"/>
      </a:spcAft>
      <a:defRPr sz="4400" kern="1200">
        <a:solidFill>
          <a:schemeClr val="bg1"/>
        </a:solidFill>
        <a:latin typeface="Arial Unicode MS" pitchFamily="34" charset="-128"/>
        <a:ea typeface="+mn-ea"/>
        <a:cs typeface="Arial" pitchFamily="34" charset="0"/>
      </a:defRPr>
    </a:lvl1pPr>
    <a:lvl2pPr marL="457200" algn="l" rtl="0" fontAlgn="base">
      <a:spcBef>
        <a:spcPct val="0"/>
      </a:spcBef>
      <a:spcAft>
        <a:spcPct val="0"/>
      </a:spcAft>
      <a:defRPr sz="4400" kern="1200">
        <a:solidFill>
          <a:schemeClr val="bg1"/>
        </a:solidFill>
        <a:latin typeface="Arial Unicode MS" pitchFamily="34" charset="-128"/>
        <a:ea typeface="+mn-ea"/>
        <a:cs typeface="Arial" pitchFamily="34" charset="0"/>
      </a:defRPr>
    </a:lvl2pPr>
    <a:lvl3pPr marL="914400" algn="l" rtl="0" fontAlgn="base">
      <a:spcBef>
        <a:spcPct val="0"/>
      </a:spcBef>
      <a:spcAft>
        <a:spcPct val="0"/>
      </a:spcAft>
      <a:defRPr sz="4400" kern="1200">
        <a:solidFill>
          <a:schemeClr val="bg1"/>
        </a:solidFill>
        <a:latin typeface="Arial Unicode MS" pitchFamily="34" charset="-128"/>
        <a:ea typeface="+mn-ea"/>
        <a:cs typeface="Arial" pitchFamily="34" charset="0"/>
      </a:defRPr>
    </a:lvl3pPr>
    <a:lvl4pPr marL="1371600" algn="l" rtl="0" fontAlgn="base">
      <a:spcBef>
        <a:spcPct val="0"/>
      </a:spcBef>
      <a:spcAft>
        <a:spcPct val="0"/>
      </a:spcAft>
      <a:defRPr sz="4400" kern="1200">
        <a:solidFill>
          <a:schemeClr val="bg1"/>
        </a:solidFill>
        <a:latin typeface="Arial Unicode MS" pitchFamily="34" charset="-128"/>
        <a:ea typeface="+mn-ea"/>
        <a:cs typeface="Arial" pitchFamily="34" charset="0"/>
      </a:defRPr>
    </a:lvl4pPr>
    <a:lvl5pPr marL="1828800" algn="l" rtl="0" fontAlgn="base">
      <a:spcBef>
        <a:spcPct val="0"/>
      </a:spcBef>
      <a:spcAft>
        <a:spcPct val="0"/>
      </a:spcAft>
      <a:defRPr sz="4400" kern="1200">
        <a:solidFill>
          <a:schemeClr val="bg1"/>
        </a:solidFill>
        <a:latin typeface="Arial Unicode MS" pitchFamily="34" charset="-128"/>
        <a:ea typeface="+mn-ea"/>
        <a:cs typeface="Arial" pitchFamily="34" charset="0"/>
      </a:defRPr>
    </a:lvl5pPr>
    <a:lvl6pPr marL="2286000" algn="l" defTabSz="914400" rtl="0" eaLnBrk="1" latinLnBrk="0" hangingPunct="1">
      <a:defRPr sz="4400" kern="1200">
        <a:solidFill>
          <a:schemeClr val="bg1"/>
        </a:solidFill>
        <a:latin typeface="Arial Unicode MS" pitchFamily="34" charset="-128"/>
        <a:ea typeface="+mn-ea"/>
        <a:cs typeface="Arial" pitchFamily="34" charset="0"/>
      </a:defRPr>
    </a:lvl6pPr>
    <a:lvl7pPr marL="2743200" algn="l" defTabSz="914400" rtl="0" eaLnBrk="1" latinLnBrk="0" hangingPunct="1">
      <a:defRPr sz="4400" kern="1200">
        <a:solidFill>
          <a:schemeClr val="bg1"/>
        </a:solidFill>
        <a:latin typeface="Arial Unicode MS" pitchFamily="34" charset="-128"/>
        <a:ea typeface="+mn-ea"/>
        <a:cs typeface="Arial" pitchFamily="34" charset="0"/>
      </a:defRPr>
    </a:lvl7pPr>
    <a:lvl8pPr marL="3200400" algn="l" defTabSz="914400" rtl="0" eaLnBrk="1" latinLnBrk="0" hangingPunct="1">
      <a:defRPr sz="4400" kern="1200">
        <a:solidFill>
          <a:schemeClr val="bg1"/>
        </a:solidFill>
        <a:latin typeface="Arial Unicode MS" pitchFamily="34" charset="-128"/>
        <a:ea typeface="+mn-ea"/>
        <a:cs typeface="Arial" pitchFamily="34" charset="0"/>
      </a:defRPr>
    </a:lvl8pPr>
    <a:lvl9pPr marL="3657600" algn="l" defTabSz="914400" rtl="0" eaLnBrk="1" latinLnBrk="0" hangingPunct="1">
      <a:defRPr sz="4400" kern="1200">
        <a:solidFill>
          <a:schemeClr val="bg1"/>
        </a:solidFill>
        <a:latin typeface="Arial Unicode MS" pitchFamily="34" charset="-128"/>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99"/>
    <a:srgbClr val="FF3300"/>
    <a:srgbClr val="339966"/>
    <a:srgbClr val="008000"/>
    <a:srgbClr val="009900"/>
    <a:srgbClr val="08040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6" autoAdjust="0"/>
    <p:restoredTop sz="92503" autoAdjust="0"/>
  </p:normalViewPr>
  <p:slideViewPr>
    <p:cSldViewPr>
      <p:cViewPr varScale="1">
        <p:scale>
          <a:sx n="93" d="100"/>
          <a:sy n="93" d="100"/>
        </p:scale>
        <p:origin x="-1258" y="-5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75" d="100"/>
        <a:sy n="75" d="100"/>
      </p:scale>
      <p:origin x="0" y="5280"/>
    </p:cViewPr>
  </p:sorterViewPr>
  <p:notesViewPr>
    <p:cSldViewPr>
      <p:cViewPr varScale="1">
        <p:scale>
          <a:sx n="63" d="100"/>
          <a:sy n="63" d="100"/>
        </p:scale>
        <p:origin x="-3221" y="-62"/>
      </p:cViewPr>
      <p:guideLst>
        <p:guide orient="horz" pos="3059"/>
        <p:guide pos="211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16.xml"/><Relationship Id="rId7" Type="http://schemas.openxmlformats.org/officeDocument/2006/relationships/slide" Target="slides/slide57.xml"/><Relationship Id="rId2" Type="http://schemas.openxmlformats.org/officeDocument/2006/relationships/slide" Target="slides/slide13.xml"/><Relationship Id="rId1" Type="http://schemas.openxmlformats.org/officeDocument/2006/relationships/slide" Target="slides/slide2.xml"/><Relationship Id="rId6" Type="http://schemas.openxmlformats.org/officeDocument/2006/relationships/slide" Target="slides/slide56.xml"/><Relationship Id="rId5" Type="http://schemas.openxmlformats.org/officeDocument/2006/relationships/slide" Target="slides/slide40.xml"/><Relationship Id="rId4"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defTabSz="901700" eaLnBrk="0" hangingPunct="0">
              <a:defRPr sz="1200">
                <a:solidFill>
                  <a:schemeClr val="tx1"/>
                </a:solidFill>
                <a:effectLst>
                  <a:outerShdw blurRad="38100" dist="38100" dir="2700000" algn="tl">
                    <a:srgbClr val="C0C0C0"/>
                  </a:outerShdw>
                </a:effectLst>
                <a:cs typeface="+mn-cs"/>
              </a:defRPr>
            </a:lvl1pPr>
          </a:lstStyle>
          <a:p>
            <a:pPr>
              <a:defRPr/>
            </a:pPr>
            <a:endParaRPr lang="en-US"/>
          </a:p>
        </p:txBody>
      </p:sp>
      <p:sp>
        <p:nvSpPr>
          <p:cNvPr id="8195" name="Rectangle 3"/>
          <p:cNvSpPr>
            <a:spLocks noGrp="1" noChangeArrowheads="1"/>
          </p:cNvSpPr>
          <p:nvPr>
            <p:ph type="dt" sz="quarter" idx="1"/>
          </p:nvPr>
        </p:nvSpPr>
        <p:spPr bwMode="auto">
          <a:xfrm>
            <a:off x="3811588"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algn="r" defTabSz="901700" eaLnBrk="0" hangingPunct="0">
              <a:defRPr sz="1200">
                <a:solidFill>
                  <a:schemeClr val="tx1"/>
                </a:solidFill>
                <a:effectLst>
                  <a:outerShdw blurRad="38100" dist="38100" dir="2700000" algn="tl">
                    <a:srgbClr val="C0C0C0"/>
                  </a:outerShdw>
                </a:effectLst>
                <a:cs typeface="+mn-cs"/>
              </a:defRPr>
            </a:lvl1pPr>
          </a:lstStyle>
          <a:p>
            <a:pPr>
              <a:defRPr/>
            </a:pPr>
            <a:endParaRPr lang="en-US"/>
          </a:p>
        </p:txBody>
      </p:sp>
      <p:sp>
        <p:nvSpPr>
          <p:cNvPr id="8196" name="Rectangle 4"/>
          <p:cNvSpPr>
            <a:spLocks noGrp="1" noChangeArrowheads="1"/>
          </p:cNvSpPr>
          <p:nvPr>
            <p:ph type="ftr" sz="quarter" idx="2"/>
          </p:nvPr>
        </p:nvSpPr>
        <p:spPr bwMode="auto">
          <a:xfrm>
            <a:off x="0"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l" defTabSz="901700" eaLnBrk="0" hangingPunct="0">
              <a:defRPr sz="1200">
                <a:solidFill>
                  <a:schemeClr val="tx1"/>
                </a:solidFill>
                <a:effectLst>
                  <a:outerShdw blurRad="38100" dist="38100" dir="2700000" algn="tl">
                    <a:srgbClr val="C0C0C0"/>
                  </a:outerShdw>
                </a:effectLst>
                <a:latin typeface="Arial Unicode MS" pitchFamily="34" charset="-128"/>
                <a:cs typeface="+mn-cs"/>
              </a:defRPr>
            </a:lvl1pPr>
          </a:lstStyle>
          <a:p>
            <a:pPr>
              <a:defRPr/>
            </a:pPr>
            <a:r>
              <a:rPr lang="en-US"/>
              <a:t>(c) 1999. Tralvex Yeap. All Rights Reserved</a:t>
            </a:r>
          </a:p>
        </p:txBody>
      </p:sp>
      <p:sp>
        <p:nvSpPr>
          <p:cNvPr id="8197" name="Rectangle 5"/>
          <p:cNvSpPr>
            <a:spLocks noGrp="1" noChangeArrowheads="1"/>
          </p:cNvSpPr>
          <p:nvPr>
            <p:ph type="sldNum" sz="quarter" idx="3"/>
          </p:nvPr>
        </p:nvSpPr>
        <p:spPr bwMode="auto">
          <a:xfrm>
            <a:off x="3811588"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r" defTabSz="901700" eaLnBrk="0" hangingPunct="0">
              <a:defRPr sz="1200">
                <a:solidFill>
                  <a:schemeClr val="tx1"/>
                </a:solidFill>
                <a:effectLst>
                  <a:outerShdw blurRad="38100" dist="38100" dir="2700000" algn="tl">
                    <a:srgbClr val="C0C0C0"/>
                  </a:outerShdw>
                </a:effectLst>
                <a:cs typeface="+mn-cs"/>
              </a:defRPr>
            </a:lvl1pPr>
          </a:lstStyle>
          <a:p>
            <a:pPr>
              <a:defRPr/>
            </a:pPr>
            <a:fld id="{420AB747-BFF5-45CF-8915-BE968E1BD295}" type="slidenum">
              <a:rPr lang="en-US"/>
              <a:pPr>
                <a:defRPr/>
              </a:pPr>
              <a:t>‹#›</a:t>
            </a:fld>
            <a:endParaRPr lang="en-US"/>
          </a:p>
        </p:txBody>
      </p:sp>
    </p:spTree>
    <p:extLst>
      <p:ext uri="{BB962C8B-B14F-4D97-AF65-F5344CB8AC3E}">
        <p14:creationId xmlns:p14="http://schemas.microsoft.com/office/powerpoint/2010/main" val="4113475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defTabSz="901700" eaLnBrk="0" hangingPunct="0">
              <a:defRPr sz="1200">
                <a:solidFill>
                  <a:schemeClr val="tx1"/>
                </a:solidFill>
                <a:effectLst>
                  <a:outerShdw blurRad="38100" dist="38100" dir="2700000" algn="tl">
                    <a:srgbClr val="C0C0C0"/>
                  </a:outerShdw>
                </a:effectLst>
                <a:cs typeface="+mn-cs"/>
              </a:defRPr>
            </a:lvl1pPr>
          </a:lstStyle>
          <a:p>
            <a:pPr>
              <a:defRPr/>
            </a:pPr>
            <a:endParaRPr lang="en-US" dirty="0"/>
          </a:p>
        </p:txBody>
      </p:sp>
      <p:sp>
        <p:nvSpPr>
          <p:cNvPr id="6147" name="Rectangle 3"/>
          <p:cNvSpPr>
            <a:spLocks noGrp="1" noChangeArrowheads="1"/>
          </p:cNvSpPr>
          <p:nvPr>
            <p:ph type="dt" idx="1"/>
          </p:nvPr>
        </p:nvSpPr>
        <p:spPr bwMode="auto">
          <a:xfrm>
            <a:off x="3811588"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algn="r" defTabSz="901700" eaLnBrk="0" hangingPunct="0">
              <a:defRPr sz="1200">
                <a:solidFill>
                  <a:schemeClr val="tx1"/>
                </a:solidFill>
                <a:effectLst>
                  <a:outerShdw blurRad="38100" dist="38100" dir="2700000" algn="tl">
                    <a:srgbClr val="C0C0C0"/>
                  </a:outerShdw>
                </a:effectLst>
                <a:cs typeface="+mn-cs"/>
              </a:defRPr>
            </a:lvl1pPr>
          </a:lstStyle>
          <a:p>
            <a:pPr>
              <a:defRPr/>
            </a:pPr>
            <a:endParaRPr lang="en-US" dirty="0"/>
          </a:p>
        </p:txBody>
      </p:sp>
      <p:sp>
        <p:nvSpPr>
          <p:cNvPr id="87044" name="Rectangle 4"/>
          <p:cNvSpPr>
            <a:spLocks noGrp="1" noRot="1" noChangeAspect="1" noChangeArrowheads="1" noTextEdit="1"/>
          </p:cNvSpPr>
          <p:nvPr>
            <p:ph type="sldImg" idx="2"/>
          </p:nvPr>
        </p:nvSpPr>
        <p:spPr bwMode="auto">
          <a:xfrm>
            <a:off x="935038" y="728663"/>
            <a:ext cx="4856162" cy="3641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895350" y="4613275"/>
            <a:ext cx="4935538" cy="43719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150" name="Rectangle 6"/>
          <p:cNvSpPr>
            <a:spLocks noGrp="1" noChangeArrowheads="1"/>
          </p:cNvSpPr>
          <p:nvPr>
            <p:ph type="ftr" sz="quarter" idx="4"/>
          </p:nvPr>
        </p:nvSpPr>
        <p:spPr bwMode="auto">
          <a:xfrm>
            <a:off x="0"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l" defTabSz="901700" eaLnBrk="0" hangingPunct="0">
              <a:defRPr sz="1200">
                <a:solidFill>
                  <a:schemeClr val="tx1"/>
                </a:solidFill>
                <a:effectLst>
                  <a:outerShdw blurRad="38100" dist="38100" dir="2700000" algn="tl">
                    <a:srgbClr val="C0C0C0"/>
                  </a:outerShdw>
                </a:effectLst>
                <a:latin typeface="Arial Unicode MS" pitchFamily="34" charset="-128"/>
                <a:cs typeface="+mn-cs"/>
              </a:defRPr>
            </a:lvl1pPr>
          </a:lstStyle>
          <a:p>
            <a:pPr>
              <a:defRPr/>
            </a:pPr>
            <a:r>
              <a:rPr lang="en-US" dirty="0"/>
              <a:t>(c) 1999. </a:t>
            </a:r>
            <a:r>
              <a:rPr lang="en-US" dirty="0" err="1"/>
              <a:t>Tralvex</a:t>
            </a:r>
            <a:r>
              <a:rPr lang="en-US" dirty="0"/>
              <a:t> </a:t>
            </a:r>
            <a:r>
              <a:rPr lang="en-US" dirty="0" err="1"/>
              <a:t>Yeap</a:t>
            </a:r>
            <a:r>
              <a:rPr lang="en-US" dirty="0"/>
              <a:t>. All Rights Reserved</a:t>
            </a:r>
          </a:p>
        </p:txBody>
      </p:sp>
      <p:sp>
        <p:nvSpPr>
          <p:cNvPr id="6151" name="Rectangle 7"/>
          <p:cNvSpPr>
            <a:spLocks noGrp="1" noChangeArrowheads="1"/>
          </p:cNvSpPr>
          <p:nvPr>
            <p:ph type="sldNum" sz="quarter" idx="5"/>
          </p:nvPr>
        </p:nvSpPr>
        <p:spPr bwMode="auto">
          <a:xfrm>
            <a:off x="3811588"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r" defTabSz="901700" eaLnBrk="0" hangingPunct="0">
              <a:defRPr sz="1200">
                <a:solidFill>
                  <a:schemeClr val="tx1"/>
                </a:solidFill>
                <a:effectLst>
                  <a:outerShdw blurRad="38100" dist="38100" dir="2700000" algn="tl">
                    <a:srgbClr val="C0C0C0"/>
                  </a:outerShdw>
                </a:effectLst>
                <a:cs typeface="+mn-cs"/>
              </a:defRPr>
            </a:lvl1pPr>
          </a:lstStyle>
          <a:p>
            <a:pPr>
              <a:defRPr/>
            </a:pPr>
            <a:fld id="{4A76EC1E-BF08-4C0C-8B88-87B190097198}" type="slidenum">
              <a:rPr lang="en-US"/>
              <a:pPr>
                <a:defRPr/>
              </a:pPr>
              <a:t>‹#›</a:t>
            </a:fld>
            <a:endParaRPr lang="en-US"/>
          </a:p>
        </p:txBody>
      </p:sp>
    </p:spTree>
    <p:extLst>
      <p:ext uri="{BB962C8B-B14F-4D97-AF65-F5344CB8AC3E}">
        <p14:creationId xmlns:p14="http://schemas.microsoft.com/office/powerpoint/2010/main" val="1470131764"/>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Arial Unicode MS" pitchFamily="34" charset="-128"/>
        <a:ea typeface="+mn-ea"/>
        <a:cs typeface="+mn-cs"/>
      </a:defRPr>
    </a:lvl1pPr>
    <a:lvl2pPr marL="457200" algn="l" rtl="0" eaLnBrk="0" fontAlgn="base" hangingPunct="0">
      <a:spcBef>
        <a:spcPct val="30000"/>
      </a:spcBef>
      <a:spcAft>
        <a:spcPct val="0"/>
      </a:spcAft>
      <a:defRPr kumimoji="1" sz="1200" kern="1200">
        <a:solidFill>
          <a:schemeClr val="tx1"/>
        </a:solidFill>
        <a:latin typeface="Arial Unicode MS" pitchFamily="34" charset="-128"/>
        <a:ea typeface="+mn-ea"/>
        <a:cs typeface="+mn-cs"/>
      </a:defRPr>
    </a:lvl2pPr>
    <a:lvl3pPr marL="914400" algn="l" rtl="0" eaLnBrk="0" fontAlgn="base" hangingPunct="0">
      <a:spcBef>
        <a:spcPct val="30000"/>
      </a:spcBef>
      <a:spcAft>
        <a:spcPct val="0"/>
      </a:spcAft>
      <a:defRPr kumimoji="1" sz="1200" kern="1200">
        <a:solidFill>
          <a:schemeClr val="tx1"/>
        </a:solidFill>
        <a:latin typeface="Arial Unicode MS" pitchFamily="34" charset="-128"/>
        <a:ea typeface="+mn-ea"/>
        <a:cs typeface="+mn-cs"/>
      </a:defRPr>
    </a:lvl3pPr>
    <a:lvl4pPr marL="1371600" algn="l" rtl="0" eaLnBrk="0" fontAlgn="base" hangingPunct="0">
      <a:spcBef>
        <a:spcPct val="30000"/>
      </a:spcBef>
      <a:spcAft>
        <a:spcPct val="0"/>
      </a:spcAft>
      <a:defRPr kumimoji="1" sz="1200" kern="1200">
        <a:solidFill>
          <a:schemeClr val="tx1"/>
        </a:solidFill>
        <a:latin typeface="Arial Unicode MS" pitchFamily="34" charset="-128"/>
        <a:ea typeface="+mn-ea"/>
        <a:cs typeface="+mn-cs"/>
      </a:defRPr>
    </a:lvl4pPr>
    <a:lvl5pPr marL="1828800" algn="l" rtl="0" eaLnBrk="0" fontAlgn="base" hangingPunct="0">
      <a:spcBef>
        <a:spcPct val="30000"/>
      </a:spcBef>
      <a:spcAft>
        <a:spcPct val="0"/>
      </a:spcAft>
      <a:defRPr kumimoji="1" sz="1200" kern="1200">
        <a:solidFill>
          <a:schemeClr val="tx1"/>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reativecommons.org/licenses/by-nd/4.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i.org/10.7554/eLife.22001"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cbi.nlm.nih.gov/pmc/articles/PMC4305485/#R44"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ncbi.nlm.nih.gov/pmc/articles/PMC4305485/#R60" TargetMode="External"/><Relationship Id="rId4" Type="http://schemas.openxmlformats.org/officeDocument/2006/relationships/hyperlink" Target="https://www.ncbi.nlm.nih.gov/pmc/articles/PMC4305485/#R32"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i.org/10.1089/brain.2014.0336"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oi.org/10.1089/brain.2014.0336"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cell.com/neuron/fulltext/S0896-6273(14)00488-7"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pl-PL" dirty="0" smtClean="0">
                <a:solidFill>
                  <a:srgbClr val="FFFFFF"/>
                </a:solidFill>
              </a:rPr>
              <a:t>(c) 1999. </a:t>
            </a:r>
            <a:r>
              <a:rPr lang="en-US" altLang="pl-PL" dirty="0" err="1" smtClean="0">
                <a:solidFill>
                  <a:srgbClr val="FFFFFF"/>
                </a:solidFill>
              </a:rPr>
              <a:t>Tralvex</a:t>
            </a:r>
            <a:r>
              <a:rPr lang="en-US" altLang="pl-PL" smtClean="0">
                <a:solidFill>
                  <a:srgbClr val="FFFFFF"/>
                </a:solidFill>
              </a:rPr>
              <a:t> Yeap. All Rights Reserved</a:t>
            </a:r>
          </a:p>
        </p:txBody>
      </p:sp>
      <p:sp>
        <p:nvSpPr>
          <p:cNvPr id="348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01700" eaLnBrk="0" hangingPunct="0">
              <a:spcBef>
                <a:spcPct val="30000"/>
              </a:spcBef>
              <a:defRPr sz="1200">
                <a:solidFill>
                  <a:schemeClr val="tx1"/>
                </a:solidFill>
                <a:latin typeface="Times New Roman" pitchFamily="18" charset="0"/>
              </a:defRPr>
            </a:lvl1pPr>
            <a:lvl2pPr marL="742950" indent="-285750" algn="l" defTabSz="901700" eaLnBrk="0" hangingPunct="0">
              <a:spcBef>
                <a:spcPct val="30000"/>
              </a:spcBef>
              <a:defRPr sz="1200">
                <a:solidFill>
                  <a:schemeClr val="tx1"/>
                </a:solidFill>
                <a:latin typeface="Times New Roman" pitchFamily="18" charset="0"/>
              </a:defRPr>
            </a:lvl2pPr>
            <a:lvl3pPr marL="1143000" indent="-228600" algn="l" defTabSz="901700" eaLnBrk="0" hangingPunct="0">
              <a:spcBef>
                <a:spcPct val="30000"/>
              </a:spcBef>
              <a:defRPr sz="1200">
                <a:solidFill>
                  <a:schemeClr val="tx1"/>
                </a:solidFill>
                <a:latin typeface="Times New Roman" pitchFamily="18" charset="0"/>
              </a:defRPr>
            </a:lvl3pPr>
            <a:lvl4pPr marL="1600200" indent="-228600" algn="l" defTabSz="901700" eaLnBrk="0" hangingPunct="0">
              <a:spcBef>
                <a:spcPct val="30000"/>
              </a:spcBef>
              <a:defRPr sz="1200">
                <a:solidFill>
                  <a:schemeClr val="tx1"/>
                </a:solidFill>
                <a:latin typeface="Times New Roman" pitchFamily="18" charset="0"/>
              </a:defRPr>
            </a:lvl4pPr>
            <a:lvl5pPr marL="2057400" indent="-228600" algn="l" defTabSz="901700" eaLnBrk="0" hangingPunct="0">
              <a:spcBef>
                <a:spcPct val="30000"/>
              </a:spcBef>
              <a:defRPr sz="1200">
                <a:solidFill>
                  <a:schemeClr val="tx1"/>
                </a:solidFill>
                <a:latin typeface="Times New Roman" pitchFamily="18" charset="0"/>
              </a:defRPr>
            </a:lvl5pPr>
            <a:lvl6pPr marL="2514600" indent="-228600" defTabSz="901700" eaLnBrk="0" fontAlgn="base" hangingPunct="0">
              <a:spcBef>
                <a:spcPct val="30000"/>
              </a:spcBef>
              <a:spcAft>
                <a:spcPct val="0"/>
              </a:spcAft>
              <a:defRPr sz="1200">
                <a:solidFill>
                  <a:schemeClr val="tx1"/>
                </a:solidFill>
                <a:latin typeface="Times New Roman" pitchFamily="18" charset="0"/>
              </a:defRPr>
            </a:lvl6pPr>
            <a:lvl7pPr marL="2971800" indent="-228600" defTabSz="901700" eaLnBrk="0" fontAlgn="base" hangingPunct="0">
              <a:spcBef>
                <a:spcPct val="30000"/>
              </a:spcBef>
              <a:spcAft>
                <a:spcPct val="0"/>
              </a:spcAft>
              <a:defRPr sz="1200">
                <a:solidFill>
                  <a:schemeClr val="tx1"/>
                </a:solidFill>
                <a:latin typeface="Times New Roman" pitchFamily="18" charset="0"/>
              </a:defRPr>
            </a:lvl7pPr>
            <a:lvl8pPr marL="3429000" indent="-228600" defTabSz="901700" eaLnBrk="0" fontAlgn="base" hangingPunct="0">
              <a:spcBef>
                <a:spcPct val="30000"/>
              </a:spcBef>
              <a:spcAft>
                <a:spcPct val="0"/>
              </a:spcAft>
              <a:defRPr sz="1200">
                <a:solidFill>
                  <a:schemeClr val="tx1"/>
                </a:solidFill>
                <a:latin typeface="Times New Roman" pitchFamily="18" charset="0"/>
              </a:defRPr>
            </a:lvl8pPr>
            <a:lvl9pPr marL="3886200" indent="-228600" defTabSz="901700"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21D05F94-052C-4273-86E4-991991B7EBF2}" type="slidenum">
              <a:rPr lang="en-US" altLang="pl-PL" smtClean="0">
                <a:solidFill>
                  <a:srgbClr val="000000"/>
                </a:solidFill>
                <a:latin typeface="Arial Unicode MS" pitchFamily="34" charset="-128"/>
              </a:rPr>
              <a:pPr algn="r">
                <a:spcBef>
                  <a:spcPct val="0"/>
                </a:spcBef>
              </a:pPr>
              <a:t>1</a:t>
            </a:fld>
            <a:endParaRPr lang="en-US" altLang="pl-PL" smtClean="0">
              <a:solidFill>
                <a:srgbClr val="000000"/>
              </a:solidFill>
              <a:latin typeface="Arial Unicode MS" pitchFamily="34" charset="-128"/>
            </a:endParaRPr>
          </a:p>
        </p:txBody>
      </p:sp>
      <p:sp>
        <p:nvSpPr>
          <p:cNvPr id="34820" name="Rectangle 2"/>
          <p:cNvSpPr>
            <a:spLocks noGrp="1" noRot="1" noChangeAspect="1" noChangeArrowheads="1" noTextEdit="1"/>
          </p:cNvSpPr>
          <p:nvPr>
            <p:ph type="sldImg"/>
          </p:nvPr>
        </p:nvSpPr>
        <p:spPr>
          <a:ln/>
        </p:spPr>
      </p:sp>
      <p:sp>
        <p:nvSpPr>
          <p:cNvPr id="348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kumimoji="1" lang="pl-PL" sz="1200" b="0" i="0" kern="1200" dirty="0">
              <a:solidFill>
                <a:schemeClr val="tx1"/>
              </a:solidFill>
              <a:effectLst/>
              <a:latin typeface="Times New Roman" pitchFamily="18" charset="0"/>
              <a:ea typeface="+mn-ea"/>
              <a:cs typeface="+mn-cs"/>
            </a:endParaRPr>
          </a:p>
        </p:txBody>
      </p:sp>
      <p:sp>
        <p:nvSpPr>
          <p:cNvPr id="4" name="Symbol zastępczy numeru slajdu 3"/>
          <p:cNvSpPr>
            <a:spLocks noGrp="1"/>
          </p:cNvSpPr>
          <p:nvPr>
            <p:ph type="sldNum" sz="quarter" idx="10"/>
          </p:nvPr>
        </p:nvSpPr>
        <p:spPr/>
        <p:txBody>
          <a:bodyPr/>
          <a:lstStyle/>
          <a:p>
            <a:pPr>
              <a:defRPr/>
            </a:pPr>
            <a:fld id="{337CC7B9-845D-44AB-B449-8CCB399EF9B7}" type="slidenum">
              <a:rPr lang="en-US" smtClean="0"/>
              <a:pPr>
                <a:defRPr/>
              </a:pPr>
              <a:t>17</a:t>
            </a:fld>
            <a:endParaRPr lang="en-US"/>
          </a:p>
        </p:txBody>
      </p:sp>
    </p:spTree>
    <p:extLst>
      <p:ext uri="{BB962C8B-B14F-4D97-AF65-F5344CB8AC3E}">
        <p14:creationId xmlns:p14="http://schemas.microsoft.com/office/powerpoint/2010/main" val="316906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7F296DC-0E11-4BE4-9E56-D77315922E9A}" type="slidenum">
              <a:rPr lang="en-US" sz="1200">
                <a:solidFill>
                  <a:schemeClr val="tx1"/>
                </a:solidFill>
              </a:rPr>
              <a:pPr>
                <a:defRPr/>
              </a:pPr>
              <a:t>18</a:t>
            </a:fld>
            <a:endParaRPr lang="en-US" sz="1200">
              <a:solidFill>
                <a:schemeClr val="tx1"/>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 bidirectional brain-computer interface (BBCI) can both record signals from the brain and send information back to the brain through stimulation. Image Credit: Center for Sensorimotor Neural Engineering (CSNE), </a:t>
            </a:r>
            <a:r>
              <a:rPr lang="en-US" dirty="0" smtClean="0">
                <a:hlinkClick r:id="rId3"/>
              </a:rPr>
              <a:t>CC BY-ND</a:t>
            </a:r>
            <a:r>
              <a:rPr lang="en-US" dirty="0" smtClean="0"/>
              <a:t> </a:t>
            </a:r>
            <a:endParaRPr lang="pl-PL"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68560F0A-B3F5-4241-8EE3-F8A591ADDB53}" type="slidenum">
              <a:rPr lang="en-US" sz="1200">
                <a:solidFill>
                  <a:srgbClr val="000000"/>
                </a:solidFill>
              </a:rPr>
              <a:pPr>
                <a:defRPr/>
              </a:pPr>
              <a:t>19</a:t>
            </a:fld>
            <a:endParaRPr lang="en-US" sz="1200">
              <a:solidFill>
                <a:srgbClr val="000000"/>
              </a:solidFill>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dirty="0" smtClean="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68560F0A-B3F5-4241-8EE3-F8A591ADDB53}" type="slidenum">
              <a:rPr lang="en-US" sz="1200">
                <a:solidFill>
                  <a:srgbClr val="000000"/>
                </a:solidFill>
              </a:rPr>
              <a:pPr>
                <a:defRPr/>
              </a:pPr>
              <a:t>20</a:t>
            </a:fld>
            <a:endParaRPr lang="en-US" sz="1200">
              <a:solidFill>
                <a:srgbClr val="000000"/>
              </a:solidFill>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dirty="0" smtClean="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68560F0A-B3F5-4241-8EE3-F8A591ADDB53}" type="slidenum">
              <a:rPr lang="en-US" sz="1200">
                <a:solidFill>
                  <a:srgbClr val="000000"/>
                </a:solidFill>
              </a:rPr>
              <a:pPr>
                <a:defRPr/>
              </a:pPr>
              <a:t>23</a:t>
            </a:fld>
            <a:endParaRPr lang="en-US" sz="1200">
              <a:solidFill>
                <a:srgbClr val="000000"/>
              </a:solidFill>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dirty="0" smtClean="0">
                <a:latin typeface="Calibri" pitchFamily="34" charset="0"/>
              </a:rPr>
              <a:t>https://www.neuropace.com/the-rns-system/#how-it-works</a:t>
            </a:r>
            <a:r>
              <a:rPr lang="en-US" dirty="0" smtClean="0">
                <a:latin typeface="Calibri" pitchFamily="34" charset="0"/>
              </a:rPr>
              <a:t> </a:t>
            </a:r>
            <a:endParaRPr lang="pl-PL" b="1"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l-PL" dirty="0" err="1" smtClean="0">
                <a:effectLst/>
              </a:rPr>
              <a:t>Violante</a:t>
            </a:r>
            <a:r>
              <a:rPr lang="pl-PL" dirty="0" smtClean="0">
                <a:effectLst/>
              </a:rPr>
              <a:t>, I. R., Li, L. M., </a:t>
            </a:r>
            <a:r>
              <a:rPr lang="pl-PL" dirty="0" err="1" smtClean="0">
                <a:effectLst/>
              </a:rPr>
              <a:t>Carmichael</a:t>
            </a:r>
            <a:r>
              <a:rPr lang="pl-PL" dirty="0" smtClean="0">
                <a:effectLst/>
              </a:rPr>
              <a:t>, D. W., Lorenz, R., </a:t>
            </a:r>
            <a:r>
              <a:rPr lang="pl-PL" dirty="0" err="1" smtClean="0">
                <a:effectLst/>
              </a:rPr>
              <a:t>Leech</a:t>
            </a:r>
            <a:r>
              <a:rPr lang="pl-PL" dirty="0" smtClean="0">
                <a:effectLst/>
              </a:rPr>
              <a:t>, R., Hampshire, A., … Sharp, D. J. (2017). </a:t>
            </a:r>
            <a:r>
              <a:rPr lang="pl-PL" dirty="0" err="1" smtClean="0">
                <a:effectLst/>
              </a:rPr>
              <a:t>Externally</a:t>
            </a:r>
            <a:r>
              <a:rPr lang="pl-PL" dirty="0" smtClean="0">
                <a:effectLst/>
              </a:rPr>
              <a:t> </a:t>
            </a:r>
            <a:r>
              <a:rPr lang="pl-PL" dirty="0" err="1" smtClean="0">
                <a:effectLst/>
              </a:rPr>
              <a:t>induced</a:t>
            </a:r>
            <a:r>
              <a:rPr lang="pl-PL" dirty="0" smtClean="0">
                <a:effectLst/>
              </a:rPr>
              <a:t> </a:t>
            </a:r>
            <a:r>
              <a:rPr lang="pl-PL" dirty="0" err="1" smtClean="0">
                <a:effectLst/>
              </a:rPr>
              <a:t>frontoparietal</a:t>
            </a:r>
            <a:r>
              <a:rPr lang="pl-PL" dirty="0" smtClean="0">
                <a:effectLst/>
              </a:rPr>
              <a:t> </a:t>
            </a:r>
            <a:r>
              <a:rPr lang="pl-PL" dirty="0" err="1" smtClean="0">
                <a:effectLst/>
              </a:rPr>
              <a:t>synchronization</a:t>
            </a:r>
            <a:r>
              <a:rPr lang="pl-PL" dirty="0" smtClean="0">
                <a:effectLst/>
              </a:rPr>
              <a:t> </a:t>
            </a:r>
            <a:r>
              <a:rPr lang="pl-PL" dirty="0" err="1" smtClean="0">
                <a:effectLst/>
              </a:rPr>
              <a:t>modulates</a:t>
            </a:r>
            <a:r>
              <a:rPr lang="pl-PL" dirty="0" smtClean="0">
                <a:effectLst/>
              </a:rPr>
              <a:t> network dynamics and </a:t>
            </a:r>
            <a:r>
              <a:rPr lang="pl-PL" dirty="0" err="1" smtClean="0">
                <a:effectLst/>
              </a:rPr>
              <a:t>enhances</a:t>
            </a:r>
            <a:r>
              <a:rPr lang="pl-PL" dirty="0" smtClean="0">
                <a:effectLst/>
              </a:rPr>
              <a:t> </a:t>
            </a:r>
            <a:r>
              <a:rPr lang="pl-PL" dirty="0" err="1" smtClean="0">
                <a:effectLst/>
              </a:rPr>
              <a:t>working</a:t>
            </a:r>
            <a:r>
              <a:rPr lang="pl-PL" dirty="0" smtClean="0">
                <a:effectLst/>
              </a:rPr>
              <a:t> </a:t>
            </a:r>
            <a:r>
              <a:rPr lang="pl-PL" dirty="0" err="1" smtClean="0">
                <a:effectLst/>
              </a:rPr>
              <a:t>memory</a:t>
            </a:r>
            <a:r>
              <a:rPr lang="pl-PL" dirty="0" smtClean="0">
                <a:effectLst/>
              </a:rPr>
              <a:t> performance. </a:t>
            </a:r>
            <a:r>
              <a:rPr lang="pl-PL" i="1" dirty="0" err="1" smtClean="0">
                <a:effectLst/>
              </a:rPr>
              <a:t>ELife</a:t>
            </a:r>
            <a:r>
              <a:rPr lang="pl-PL" dirty="0" smtClean="0">
                <a:effectLst/>
              </a:rPr>
              <a:t>, </a:t>
            </a:r>
            <a:r>
              <a:rPr lang="pl-PL" i="1" dirty="0" smtClean="0">
                <a:effectLst/>
              </a:rPr>
              <a:t>6</a:t>
            </a:r>
            <a:r>
              <a:rPr lang="pl-PL" dirty="0" smtClean="0">
                <a:effectLst/>
              </a:rPr>
              <a:t>, e22001. </a:t>
            </a:r>
            <a:r>
              <a:rPr lang="pl-PL" dirty="0" smtClean="0">
                <a:effectLst/>
                <a:hlinkClick r:id="rId3"/>
              </a:rPr>
              <a:t>https://doi.org/10.7554/eLife.22001</a:t>
            </a:r>
            <a:endParaRPr lang="pl-PL" dirty="0" smtClean="0">
              <a:effectLst/>
            </a:endParaRPr>
          </a:p>
          <a:p>
            <a:endParaRPr lang="pl-PL" altLang="pl-PL"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kumimoji="1" lang="en-US" sz="1200" b="0" i="0" kern="1200" dirty="0" smtClean="0">
                <a:solidFill>
                  <a:schemeClr val="tx1"/>
                </a:solidFill>
                <a:effectLst/>
                <a:latin typeface="Times New Roman" pitchFamily="18" charset="0"/>
                <a:ea typeface="+mn-ea"/>
                <a:cs typeface="+mn-cs"/>
              </a:rPr>
              <a:t>Figure 2 | The 16 FCs identified for the ASD/TD classifier. (a–c) The 16 FCs viewed from (a) top, (b) posterior and (c) left. The inset displays all</a:t>
            </a:r>
            <a:br>
              <a:rPr kumimoji="1" lang="en-US" sz="1200" b="0" i="0" kern="1200" dirty="0" smtClean="0">
                <a:solidFill>
                  <a:schemeClr val="tx1"/>
                </a:solidFill>
                <a:effectLst/>
                <a:latin typeface="Times New Roman" pitchFamily="18" charset="0"/>
                <a:ea typeface="+mn-ea"/>
                <a:cs typeface="+mn-cs"/>
              </a:rPr>
            </a:br>
            <a:r>
              <a:rPr kumimoji="1" lang="en-US" sz="1200" b="0" i="0" kern="1200" dirty="0" smtClean="0">
                <a:solidFill>
                  <a:schemeClr val="tx1"/>
                </a:solidFill>
                <a:effectLst/>
                <a:latin typeface="Times New Roman" pitchFamily="18" charset="0"/>
                <a:ea typeface="+mn-ea"/>
                <a:cs typeface="+mn-cs"/>
              </a:rPr>
              <a:t>9,730 FCs. The 29 terminal regions connected by the 16 FCs were numbered as follows: in the frontal lobe, the superior (1), middle (2), inferior (3, left;</a:t>
            </a:r>
            <a:br>
              <a:rPr kumimoji="1" lang="en-US" sz="1200" b="0" i="0" kern="1200" dirty="0" smtClean="0">
                <a:solidFill>
                  <a:schemeClr val="tx1"/>
                </a:solidFill>
                <a:effectLst/>
                <a:latin typeface="Times New Roman" pitchFamily="18" charset="0"/>
                <a:ea typeface="+mn-ea"/>
                <a:cs typeface="+mn-cs"/>
              </a:rPr>
            </a:br>
            <a:r>
              <a:rPr kumimoji="1" lang="en-US" sz="1200" b="0" i="0" kern="1200" dirty="0" smtClean="0">
                <a:solidFill>
                  <a:schemeClr val="tx1"/>
                </a:solidFill>
                <a:effectLst/>
                <a:latin typeface="Times New Roman" pitchFamily="18" charset="0"/>
                <a:ea typeface="+mn-ea"/>
                <a:cs typeface="+mn-cs"/>
              </a:rPr>
              <a:t>4–7, right) gyri and rectus (8); in the temporal lobe, the superior (9), middle (10), inferior (11), </a:t>
            </a:r>
            <a:r>
              <a:rPr kumimoji="1" lang="en-US" sz="1200" b="0" i="0" kern="1200" dirty="0" err="1" smtClean="0">
                <a:solidFill>
                  <a:schemeClr val="tx1"/>
                </a:solidFill>
                <a:effectLst/>
                <a:latin typeface="Times New Roman" pitchFamily="18" charset="0"/>
                <a:ea typeface="+mn-ea"/>
                <a:cs typeface="+mn-cs"/>
              </a:rPr>
              <a:t>parahippocampal</a:t>
            </a:r>
            <a:r>
              <a:rPr kumimoji="1" lang="en-US" sz="1200" b="0" i="0" kern="1200" dirty="0" smtClean="0">
                <a:solidFill>
                  <a:schemeClr val="tx1"/>
                </a:solidFill>
                <a:effectLst/>
                <a:latin typeface="Times New Roman" pitchFamily="18" charset="0"/>
                <a:ea typeface="+mn-ea"/>
                <a:cs typeface="+mn-cs"/>
              </a:rPr>
              <a:t> (12) and fusiform (13) gyri; in the</a:t>
            </a:r>
            <a:br>
              <a:rPr kumimoji="1" lang="en-US" sz="1200" b="0" i="0" kern="1200" dirty="0" smtClean="0">
                <a:solidFill>
                  <a:schemeClr val="tx1"/>
                </a:solidFill>
                <a:effectLst/>
                <a:latin typeface="Times New Roman" pitchFamily="18" charset="0"/>
                <a:ea typeface="+mn-ea"/>
                <a:cs typeface="+mn-cs"/>
              </a:rPr>
            </a:br>
            <a:r>
              <a:rPr kumimoji="1" lang="en-US" sz="1200" b="0" i="0" kern="1200" dirty="0" smtClean="0">
                <a:solidFill>
                  <a:schemeClr val="tx1"/>
                </a:solidFill>
                <a:effectLst/>
                <a:latin typeface="Times New Roman" pitchFamily="18" charset="0"/>
                <a:ea typeface="+mn-ea"/>
                <a:cs typeface="+mn-cs"/>
              </a:rPr>
              <a:t>parietal lobe, the superior parietal lobule (14) and the postcentral gyrus (15); in the occipital lobe, the middle occipital gyrus (16), cuneus (17, left; 18, right)</a:t>
            </a:r>
            <a:br>
              <a:rPr kumimoji="1" lang="en-US" sz="1200" b="0" i="0" kern="1200" dirty="0" smtClean="0">
                <a:solidFill>
                  <a:schemeClr val="tx1"/>
                </a:solidFill>
                <a:effectLst/>
                <a:latin typeface="Times New Roman" pitchFamily="18" charset="0"/>
                <a:ea typeface="+mn-ea"/>
                <a:cs typeface="+mn-cs"/>
              </a:rPr>
            </a:br>
            <a:r>
              <a:rPr kumimoji="1" lang="en-US" sz="1200" b="0" i="0" kern="1200" dirty="0" smtClean="0">
                <a:solidFill>
                  <a:schemeClr val="tx1"/>
                </a:solidFill>
                <a:effectLst/>
                <a:latin typeface="Times New Roman" pitchFamily="18" charset="0"/>
                <a:ea typeface="+mn-ea"/>
                <a:cs typeface="+mn-cs"/>
              </a:rPr>
              <a:t>and the </a:t>
            </a:r>
            <a:r>
              <a:rPr kumimoji="1" lang="en-US" sz="1200" b="0" i="0" kern="1200" dirty="0" err="1" smtClean="0">
                <a:solidFill>
                  <a:schemeClr val="tx1"/>
                </a:solidFill>
                <a:effectLst/>
                <a:latin typeface="Times New Roman" pitchFamily="18" charset="0"/>
                <a:ea typeface="+mn-ea"/>
                <a:cs typeface="+mn-cs"/>
              </a:rPr>
              <a:t>calcarine</a:t>
            </a:r>
            <a:r>
              <a:rPr kumimoji="1" lang="en-US" sz="1200" b="0" i="0" kern="1200" dirty="0" smtClean="0">
                <a:solidFill>
                  <a:schemeClr val="tx1"/>
                </a:solidFill>
                <a:effectLst/>
                <a:latin typeface="Times New Roman" pitchFamily="18" charset="0"/>
                <a:ea typeface="+mn-ea"/>
                <a:cs typeface="+mn-cs"/>
              </a:rPr>
              <a:t> fissure (19); in the limbic system, the anterior (20), middle (21–22), posterior (23) cingulate gyri and amygdala (24); in the basal ganglia,</a:t>
            </a:r>
            <a:br>
              <a:rPr kumimoji="1" lang="en-US" sz="1200" b="0" i="0" kern="1200" dirty="0" smtClean="0">
                <a:solidFill>
                  <a:schemeClr val="tx1"/>
                </a:solidFill>
                <a:effectLst/>
                <a:latin typeface="Times New Roman" pitchFamily="18" charset="0"/>
                <a:ea typeface="+mn-ea"/>
                <a:cs typeface="+mn-cs"/>
              </a:rPr>
            </a:br>
            <a:r>
              <a:rPr kumimoji="1" lang="en-US" sz="1200" b="0" i="0" kern="1200" dirty="0" smtClean="0">
                <a:solidFill>
                  <a:schemeClr val="tx1"/>
                </a:solidFill>
                <a:effectLst/>
                <a:latin typeface="Times New Roman" pitchFamily="18" charset="0"/>
                <a:ea typeface="+mn-ea"/>
                <a:cs typeface="+mn-cs"/>
              </a:rPr>
              <a:t>the caudate (25, left; 26, right), pallidum (27), thalamus (28); and cerebellum (29). </a:t>
            </a:r>
            <a:endParaRPr lang="pl-PL" dirty="0"/>
          </a:p>
        </p:txBody>
      </p:sp>
      <p:sp>
        <p:nvSpPr>
          <p:cNvPr id="4" name="Symbol zastępczy numeru slajdu 3"/>
          <p:cNvSpPr>
            <a:spLocks noGrp="1"/>
          </p:cNvSpPr>
          <p:nvPr>
            <p:ph type="sldNum" sz="quarter" idx="10"/>
          </p:nvPr>
        </p:nvSpPr>
        <p:spPr/>
        <p:txBody>
          <a:bodyPr/>
          <a:lstStyle/>
          <a:p>
            <a:pPr>
              <a:defRPr/>
            </a:pPr>
            <a:fld id="{337CC7B9-845D-44AB-B449-8CCB399EF9B7}" type="slidenum">
              <a:rPr lang="en-US" smtClean="0"/>
              <a:pPr>
                <a:defRPr/>
              </a:pPr>
              <a:t>28</a:t>
            </a:fld>
            <a:endParaRPr lang="en-US"/>
          </a:p>
        </p:txBody>
      </p:sp>
    </p:spTree>
    <p:extLst>
      <p:ext uri="{BB962C8B-B14F-4D97-AF65-F5344CB8AC3E}">
        <p14:creationId xmlns:p14="http://schemas.microsoft.com/office/powerpoint/2010/main" val="1349547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kumimoji="1" lang="en-US" sz="1200" b="0" i="0" kern="1200" dirty="0" smtClean="0">
                <a:solidFill>
                  <a:schemeClr val="tx1"/>
                </a:solidFill>
                <a:effectLst/>
                <a:latin typeface="Times New Roman" pitchFamily="18" charset="0"/>
                <a:ea typeface="+mn-ea"/>
                <a:cs typeface="+mn-cs"/>
              </a:rPr>
              <a:t>Figure 2 | The 16 FCs identified for the ASD/TD classifier. (a–c) The 16 FCs viewed from (a) top, (b) posterior and (c) left. The inset displays all</a:t>
            </a:r>
            <a:br>
              <a:rPr kumimoji="1" lang="en-US" sz="1200" b="0" i="0" kern="1200" dirty="0" smtClean="0">
                <a:solidFill>
                  <a:schemeClr val="tx1"/>
                </a:solidFill>
                <a:effectLst/>
                <a:latin typeface="Times New Roman" pitchFamily="18" charset="0"/>
                <a:ea typeface="+mn-ea"/>
                <a:cs typeface="+mn-cs"/>
              </a:rPr>
            </a:br>
            <a:r>
              <a:rPr kumimoji="1" lang="en-US" sz="1200" b="0" i="0" kern="1200" dirty="0" smtClean="0">
                <a:solidFill>
                  <a:schemeClr val="tx1"/>
                </a:solidFill>
                <a:effectLst/>
                <a:latin typeface="Times New Roman" pitchFamily="18" charset="0"/>
                <a:ea typeface="+mn-ea"/>
                <a:cs typeface="+mn-cs"/>
              </a:rPr>
              <a:t>9,730 FCs. The 29 terminal regions connected by the 16 FCs were numbered as follows: in the frontal lobe, the superior (1), middle (2), inferior (3, left;</a:t>
            </a:r>
            <a:br>
              <a:rPr kumimoji="1" lang="en-US" sz="1200" b="0" i="0" kern="1200" dirty="0" smtClean="0">
                <a:solidFill>
                  <a:schemeClr val="tx1"/>
                </a:solidFill>
                <a:effectLst/>
                <a:latin typeface="Times New Roman" pitchFamily="18" charset="0"/>
                <a:ea typeface="+mn-ea"/>
                <a:cs typeface="+mn-cs"/>
              </a:rPr>
            </a:br>
            <a:r>
              <a:rPr kumimoji="1" lang="en-US" sz="1200" b="0" i="0" kern="1200" dirty="0" smtClean="0">
                <a:solidFill>
                  <a:schemeClr val="tx1"/>
                </a:solidFill>
                <a:effectLst/>
                <a:latin typeface="Times New Roman" pitchFamily="18" charset="0"/>
                <a:ea typeface="+mn-ea"/>
                <a:cs typeface="+mn-cs"/>
              </a:rPr>
              <a:t>4–7, right) gyri and rectus (8); in the temporal lobe, the superior (9), middle (10), inferior (11), </a:t>
            </a:r>
            <a:r>
              <a:rPr kumimoji="1" lang="en-US" sz="1200" b="0" i="0" kern="1200" dirty="0" err="1" smtClean="0">
                <a:solidFill>
                  <a:schemeClr val="tx1"/>
                </a:solidFill>
                <a:effectLst/>
                <a:latin typeface="Times New Roman" pitchFamily="18" charset="0"/>
                <a:ea typeface="+mn-ea"/>
                <a:cs typeface="+mn-cs"/>
              </a:rPr>
              <a:t>parahippocampal</a:t>
            </a:r>
            <a:r>
              <a:rPr kumimoji="1" lang="en-US" sz="1200" b="0" i="0" kern="1200" dirty="0" smtClean="0">
                <a:solidFill>
                  <a:schemeClr val="tx1"/>
                </a:solidFill>
                <a:effectLst/>
                <a:latin typeface="Times New Roman" pitchFamily="18" charset="0"/>
                <a:ea typeface="+mn-ea"/>
                <a:cs typeface="+mn-cs"/>
              </a:rPr>
              <a:t> (12) and fusiform (13) gyri; in the</a:t>
            </a:r>
            <a:br>
              <a:rPr kumimoji="1" lang="en-US" sz="1200" b="0" i="0" kern="1200" dirty="0" smtClean="0">
                <a:solidFill>
                  <a:schemeClr val="tx1"/>
                </a:solidFill>
                <a:effectLst/>
                <a:latin typeface="Times New Roman" pitchFamily="18" charset="0"/>
                <a:ea typeface="+mn-ea"/>
                <a:cs typeface="+mn-cs"/>
              </a:rPr>
            </a:br>
            <a:r>
              <a:rPr kumimoji="1" lang="en-US" sz="1200" b="0" i="0" kern="1200" dirty="0" smtClean="0">
                <a:solidFill>
                  <a:schemeClr val="tx1"/>
                </a:solidFill>
                <a:effectLst/>
                <a:latin typeface="Times New Roman" pitchFamily="18" charset="0"/>
                <a:ea typeface="+mn-ea"/>
                <a:cs typeface="+mn-cs"/>
              </a:rPr>
              <a:t>parietal lobe, the superior parietal lobule (14) and the postcentral gyrus (15); in the occipital lobe, the middle occipital gyrus (16), cuneus (17, left; 18, right)</a:t>
            </a:r>
            <a:br>
              <a:rPr kumimoji="1" lang="en-US" sz="1200" b="0" i="0" kern="1200" dirty="0" smtClean="0">
                <a:solidFill>
                  <a:schemeClr val="tx1"/>
                </a:solidFill>
                <a:effectLst/>
                <a:latin typeface="Times New Roman" pitchFamily="18" charset="0"/>
                <a:ea typeface="+mn-ea"/>
                <a:cs typeface="+mn-cs"/>
              </a:rPr>
            </a:br>
            <a:r>
              <a:rPr kumimoji="1" lang="en-US" sz="1200" b="0" i="0" kern="1200" dirty="0" smtClean="0">
                <a:solidFill>
                  <a:schemeClr val="tx1"/>
                </a:solidFill>
                <a:effectLst/>
                <a:latin typeface="Times New Roman" pitchFamily="18" charset="0"/>
                <a:ea typeface="+mn-ea"/>
                <a:cs typeface="+mn-cs"/>
              </a:rPr>
              <a:t>and the </a:t>
            </a:r>
            <a:r>
              <a:rPr kumimoji="1" lang="en-US" sz="1200" b="0" i="0" kern="1200" dirty="0" err="1" smtClean="0">
                <a:solidFill>
                  <a:schemeClr val="tx1"/>
                </a:solidFill>
                <a:effectLst/>
                <a:latin typeface="Times New Roman" pitchFamily="18" charset="0"/>
                <a:ea typeface="+mn-ea"/>
                <a:cs typeface="+mn-cs"/>
              </a:rPr>
              <a:t>calcarine</a:t>
            </a:r>
            <a:r>
              <a:rPr kumimoji="1" lang="en-US" sz="1200" b="0" i="0" kern="1200" dirty="0" smtClean="0">
                <a:solidFill>
                  <a:schemeClr val="tx1"/>
                </a:solidFill>
                <a:effectLst/>
                <a:latin typeface="Times New Roman" pitchFamily="18" charset="0"/>
                <a:ea typeface="+mn-ea"/>
                <a:cs typeface="+mn-cs"/>
              </a:rPr>
              <a:t> fissure (19); in the limbic system, the anterior (20), middle (21–22), posterior (23) cingulate gyri and amygdala (24); in the basal ganglia,</a:t>
            </a:r>
            <a:br>
              <a:rPr kumimoji="1" lang="en-US" sz="1200" b="0" i="0" kern="1200" dirty="0" smtClean="0">
                <a:solidFill>
                  <a:schemeClr val="tx1"/>
                </a:solidFill>
                <a:effectLst/>
                <a:latin typeface="Times New Roman" pitchFamily="18" charset="0"/>
                <a:ea typeface="+mn-ea"/>
                <a:cs typeface="+mn-cs"/>
              </a:rPr>
            </a:br>
            <a:r>
              <a:rPr kumimoji="1" lang="en-US" sz="1200" b="0" i="0" kern="1200" dirty="0" smtClean="0">
                <a:solidFill>
                  <a:schemeClr val="tx1"/>
                </a:solidFill>
                <a:effectLst/>
                <a:latin typeface="Times New Roman" pitchFamily="18" charset="0"/>
                <a:ea typeface="+mn-ea"/>
                <a:cs typeface="+mn-cs"/>
              </a:rPr>
              <a:t>the caudate (25, left; 26, right), pallidum (27), thalamus (28); and cerebellum (29). </a:t>
            </a:r>
            <a:endParaRPr lang="pl-PL" dirty="0"/>
          </a:p>
        </p:txBody>
      </p:sp>
      <p:sp>
        <p:nvSpPr>
          <p:cNvPr id="4" name="Symbol zastępczy numeru slajdu 3"/>
          <p:cNvSpPr>
            <a:spLocks noGrp="1"/>
          </p:cNvSpPr>
          <p:nvPr>
            <p:ph type="sldNum" sz="quarter" idx="10"/>
          </p:nvPr>
        </p:nvSpPr>
        <p:spPr/>
        <p:txBody>
          <a:bodyPr/>
          <a:lstStyle/>
          <a:p>
            <a:pPr>
              <a:defRPr/>
            </a:pPr>
            <a:fld id="{337CC7B9-845D-44AB-B449-8CCB399EF9B7}" type="slidenum">
              <a:rPr lang="en-US" smtClean="0"/>
              <a:pPr>
                <a:defRPr/>
              </a:pPr>
              <a:t>29</a:t>
            </a:fld>
            <a:endParaRPr lang="en-US"/>
          </a:p>
        </p:txBody>
      </p:sp>
    </p:spTree>
    <p:extLst>
      <p:ext uri="{BB962C8B-B14F-4D97-AF65-F5344CB8AC3E}">
        <p14:creationId xmlns:p14="http://schemas.microsoft.com/office/powerpoint/2010/main" val="1349547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smtClean="0"/>
              <a:t>Tuberous</a:t>
            </a:r>
            <a:r>
              <a:rPr lang="pl-PL" dirty="0" smtClean="0"/>
              <a:t> </a:t>
            </a:r>
            <a:r>
              <a:rPr lang="pl-PL" dirty="0" err="1" smtClean="0"/>
              <a:t>Sclerosis</a:t>
            </a:r>
            <a:r>
              <a:rPr lang="en-US" dirty="0" smtClean="0"/>
              <a:t>   </a:t>
            </a:r>
            <a:r>
              <a:rPr lang="en-US" dirty="0" err="1" smtClean="0"/>
              <a:t>stwardnienie</a:t>
            </a:r>
            <a:r>
              <a:rPr lang="en-US" dirty="0" smtClean="0"/>
              <a:t> </a:t>
            </a:r>
            <a:r>
              <a:rPr lang="en-US" dirty="0" err="1" smtClean="0"/>
              <a:t>guzowate</a:t>
            </a:r>
            <a:endParaRPr lang="pl-PL" dirty="0"/>
          </a:p>
        </p:txBody>
      </p:sp>
      <p:sp>
        <p:nvSpPr>
          <p:cNvPr id="4" name="Symbol zastępczy stopki 3"/>
          <p:cNvSpPr>
            <a:spLocks noGrp="1"/>
          </p:cNvSpPr>
          <p:nvPr>
            <p:ph type="ftr" sz="quarter" idx="10"/>
          </p:nvPr>
        </p:nvSpPr>
        <p:spPr/>
        <p:txBody>
          <a:bodyPr/>
          <a:lstStyle/>
          <a:p>
            <a:pPr>
              <a:defRPr/>
            </a:pPr>
            <a:r>
              <a:rPr lang="en-US" smtClean="0"/>
              <a:t>(c) 1999. Tralvex Yeap. All Rights Reserved</a:t>
            </a:r>
            <a:endParaRPr lang="en-US"/>
          </a:p>
        </p:txBody>
      </p:sp>
      <p:sp>
        <p:nvSpPr>
          <p:cNvPr id="5" name="Symbol zastępczy numeru slajdu 4"/>
          <p:cNvSpPr>
            <a:spLocks noGrp="1"/>
          </p:cNvSpPr>
          <p:nvPr>
            <p:ph type="sldNum" sz="quarter" idx="11"/>
          </p:nvPr>
        </p:nvSpPr>
        <p:spPr/>
        <p:txBody>
          <a:bodyPr/>
          <a:lstStyle/>
          <a:p>
            <a:pPr>
              <a:defRPr/>
            </a:pPr>
            <a:fld id="{4A76EC1E-BF08-4C0C-8B88-87B190097198}" type="slidenum">
              <a:rPr lang="en-US" smtClean="0"/>
              <a:pPr>
                <a:defRPr/>
              </a:pPr>
              <a:t>30</a:t>
            </a:fld>
            <a:endParaRPr lang="en-US"/>
          </a:p>
        </p:txBody>
      </p:sp>
    </p:spTree>
    <p:extLst>
      <p:ext uri="{BB962C8B-B14F-4D97-AF65-F5344CB8AC3E}">
        <p14:creationId xmlns:p14="http://schemas.microsoft.com/office/powerpoint/2010/main" val="83660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7F296DC-0E11-4BE4-9E56-D77315922E9A}" type="slidenum">
              <a:rPr lang="en-US" sz="1200">
                <a:solidFill>
                  <a:schemeClr val="tx1"/>
                </a:solidFill>
              </a:rPr>
              <a:pPr>
                <a:defRPr/>
              </a:pPr>
              <a:t>2</a:t>
            </a:fld>
            <a:endParaRPr lang="en-US" sz="1200">
              <a:solidFill>
                <a:schemeClr val="tx1"/>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An illustration of the method of microstate clustering and analysis. Multichannel EEG signal in the frequency band of interest (usually 8-12 Hz, but sometimes wider) is used to calculate the GFP curve (drawn in red), which gives a measure of the instantaneous field strength over time. Peaks of the GFP curve represent instances of highest field strength and largest topographic SNR. The electric potentials of all electrodes at moments of local maxima of the GFP curve are plotted to generate topographic maps of the electrode array. These maps are submitted to a clustering algorithm, which groups the submitted maps into a small set of clusters based on topographic similarity. Most studies of resting-state EEG microstates find the same set of four cluster maps (labeled A-D) that are the “microstate maps.” In the final step, the original maps at maxima of the GFP curve are assigned a label based on the microstate map they best correlate to. A single microstate map remains dominant for 80-120ms before rapidly transitioning to a different map. The multichannel EEG signal is described as a series of alternating microstates.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Schematic of transitions between microstates and an example of its impairment in schizophrenia (SCZ). Schematic illustration and data from (</a:t>
            </a:r>
            <a:r>
              <a:rPr lang="en-US" sz="1200" b="0" i="0" kern="1200" dirty="0" smtClean="0">
                <a:solidFill>
                  <a:schemeClr val="tx1"/>
                </a:solidFill>
                <a:effectLst/>
                <a:latin typeface="+mn-lt"/>
                <a:ea typeface="+mn-ea"/>
                <a:cs typeface="+mn-cs"/>
                <a:hlinkClick r:id="rId3"/>
              </a:rPr>
              <a:t>Lehmann et al., 2005</a:t>
            </a:r>
            <a:r>
              <a:rPr lang="en-US" sz="1200" b="0" i="0" kern="1200" dirty="0" smtClean="0">
                <a:solidFill>
                  <a:schemeClr val="tx1"/>
                </a:solidFill>
                <a:effectLst/>
                <a:latin typeface="+mn-lt"/>
                <a:ea typeface="+mn-ea"/>
                <a:cs typeface="+mn-cs"/>
              </a:rPr>
              <a:t>). The pattern of transitions between microstates is nonrandom and changes significantly in schizophrenia. The dotted paths of the schematic square represent all of the possible transitions between the microstates A-D. When compared against the null hypothesis that transitions among A-D are random, observed transition frequencies are significantly nonrandom at p&lt;0.005 (</a:t>
            </a:r>
            <a:r>
              <a:rPr lang="en-US" sz="1200" b="0" i="0" kern="1200" dirty="0" smtClean="0">
                <a:solidFill>
                  <a:schemeClr val="tx1"/>
                </a:solidFill>
                <a:effectLst/>
                <a:latin typeface="+mn-lt"/>
                <a:ea typeface="+mn-ea"/>
                <a:cs typeface="+mn-cs"/>
                <a:hlinkClick r:id="rId3"/>
              </a:rPr>
              <a:t>Lehmann et al., 2005</a:t>
            </a:r>
            <a:r>
              <a:rPr lang="en-US" sz="1200" b="0" i="0" kern="1200" dirty="0" smtClean="0">
                <a:solidFill>
                  <a:schemeClr val="tx1"/>
                </a:solidFill>
                <a:effectLst/>
                <a:latin typeface="+mn-lt"/>
                <a:ea typeface="+mn-ea"/>
                <a:cs typeface="+mn-cs"/>
              </a:rPr>
              <a:t>). The arrows in controls </a:t>
            </a:r>
            <a:r>
              <a:rPr lang="en-US" sz="1200" b="0" i="1" kern="1200" dirty="0" smtClean="0">
                <a:solidFill>
                  <a:schemeClr val="tx1"/>
                </a:solidFill>
                <a:effectLst/>
                <a:latin typeface="+mn-lt"/>
                <a:ea typeface="+mn-ea"/>
                <a:cs typeface="+mn-cs"/>
              </a:rPr>
              <a:t>vs.</a:t>
            </a:r>
            <a:r>
              <a:rPr lang="en-US" sz="1200" b="0" i="0" kern="1200" dirty="0" smtClean="0">
                <a:solidFill>
                  <a:schemeClr val="tx1"/>
                </a:solidFill>
                <a:effectLst/>
                <a:latin typeface="+mn-lt"/>
                <a:ea typeface="+mn-ea"/>
                <a:cs typeface="+mn-cs"/>
              </a:rPr>
              <a:t> null and patients </a:t>
            </a:r>
            <a:r>
              <a:rPr lang="en-US" sz="1200" b="0" i="1" kern="1200" dirty="0" smtClean="0">
                <a:solidFill>
                  <a:schemeClr val="tx1"/>
                </a:solidFill>
                <a:effectLst/>
                <a:latin typeface="+mn-lt"/>
                <a:ea typeface="+mn-ea"/>
                <a:cs typeface="+mn-cs"/>
              </a:rPr>
              <a:t>vs</a:t>
            </a:r>
            <a:r>
              <a:rPr lang="en-US" sz="1200" b="0" i="0" kern="1200" dirty="0" smtClean="0">
                <a:solidFill>
                  <a:schemeClr val="tx1"/>
                </a:solidFill>
                <a:effectLst/>
                <a:latin typeface="+mn-lt"/>
                <a:ea typeface="+mn-ea"/>
                <a:cs typeface="+mn-cs"/>
              </a:rPr>
              <a:t>. null show the nonrandom transition directionalities. The double-headed arrows in controls </a:t>
            </a:r>
            <a:r>
              <a:rPr lang="en-US" sz="1200" b="0" i="1" kern="1200" dirty="0" smtClean="0">
                <a:solidFill>
                  <a:schemeClr val="tx1"/>
                </a:solidFill>
                <a:effectLst/>
                <a:latin typeface="+mn-lt"/>
                <a:ea typeface="+mn-ea"/>
                <a:cs typeface="+mn-cs"/>
              </a:rPr>
              <a:t>vs</a:t>
            </a:r>
            <a:r>
              <a:rPr lang="en-US" sz="1200" b="0" i="0" kern="1200" dirty="0" smtClean="0">
                <a:solidFill>
                  <a:schemeClr val="tx1"/>
                </a:solidFill>
                <a:effectLst/>
                <a:latin typeface="+mn-lt"/>
                <a:ea typeface="+mn-ea"/>
                <a:cs typeface="+mn-cs"/>
              </a:rPr>
              <a:t>. patients show significant (p&lt;0.05) differences in transition probabilities between controls and patients with schizophrenia.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The average duration of certain microstates are altered in various conditions, including panic disorder (data adapted from </a:t>
            </a:r>
            <a:r>
              <a:rPr lang="en-US" sz="1200" b="0" i="0" kern="1200" dirty="0" smtClean="0">
                <a:solidFill>
                  <a:schemeClr val="tx1"/>
                </a:solidFill>
                <a:effectLst/>
                <a:latin typeface="+mn-lt"/>
                <a:ea typeface="+mn-ea"/>
                <a:cs typeface="+mn-cs"/>
                <a:hlinkClick r:id="rId4"/>
              </a:rPr>
              <a:t>Kikuchi et al., 2011</a:t>
            </a:r>
            <a:r>
              <a:rPr lang="en-US" sz="1200" b="0" i="0" kern="1200" dirty="0" smtClean="0">
                <a:solidFill>
                  <a:schemeClr val="tx1"/>
                </a:solidFill>
                <a:effectLst/>
                <a:latin typeface="+mn-lt"/>
                <a:ea typeface="+mn-ea"/>
                <a:cs typeface="+mn-cs"/>
              </a:rPr>
              <a:t>), acute schizophrenia (data adapted from </a:t>
            </a:r>
            <a:r>
              <a:rPr lang="en-US" sz="1200" b="0" i="0" kern="1200" dirty="0" smtClean="0">
                <a:solidFill>
                  <a:schemeClr val="tx1"/>
                </a:solidFill>
                <a:effectLst/>
                <a:latin typeface="+mn-lt"/>
                <a:ea typeface="+mn-ea"/>
                <a:cs typeface="+mn-cs"/>
                <a:hlinkClick r:id="rId3"/>
              </a:rPr>
              <a:t>Lehmann et al., 2005</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fronto</a:t>
            </a:r>
            <a:r>
              <a:rPr lang="en-US" sz="1200" b="0" i="0" kern="1200" dirty="0" smtClean="0">
                <a:solidFill>
                  <a:schemeClr val="tx1"/>
                </a:solidFill>
                <a:effectLst/>
                <a:latin typeface="+mn-lt"/>
                <a:ea typeface="+mn-ea"/>
                <a:cs typeface="+mn-cs"/>
              </a:rPr>
              <a:t>-temporal dementia (data adapted from </a:t>
            </a:r>
            <a:r>
              <a:rPr lang="en-US" sz="1200" b="0" i="0" kern="1200" dirty="0" smtClean="0">
                <a:solidFill>
                  <a:schemeClr val="tx1"/>
                </a:solidFill>
                <a:effectLst/>
                <a:latin typeface="+mn-lt"/>
                <a:ea typeface="+mn-ea"/>
                <a:cs typeface="+mn-cs"/>
                <a:hlinkClick r:id="rId5"/>
              </a:rPr>
              <a:t>Nishida et al., 2013</a:t>
            </a:r>
            <a:r>
              <a:rPr lang="en-US" sz="1200" b="0" i="0" kern="1200" dirty="0" smtClean="0">
                <a:solidFill>
                  <a:schemeClr val="tx1"/>
                </a:solidFill>
                <a:effectLst/>
                <a:latin typeface="+mn-lt"/>
                <a:ea typeface="+mn-ea"/>
                <a:cs typeface="+mn-cs"/>
              </a:rPr>
              <a:t>). An asterisk indicates significance at p&lt;0.05.</a:t>
            </a:r>
            <a:endParaRPr lang="pl-PL" dirty="0"/>
          </a:p>
        </p:txBody>
      </p:sp>
      <p:sp>
        <p:nvSpPr>
          <p:cNvPr id="4" name="Symbol zastępczy numeru slajdu 3"/>
          <p:cNvSpPr>
            <a:spLocks noGrp="1"/>
          </p:cNvSpPr>
          <p:nvPr>
            <p:ph type="sldNum" sz="quarter" idx="10"/>
          </p:nvPr>
        </p:nvSpPr>
        <p:spPr/>
        <p:txBody>
          <a:bodyPr/>
          <a:lstStyle/>
          <a:p>
            <a:fld id="{0FB0F70B-A5D0-48AB-BE9B-19E3DED6EB4B}" type="slidenum">
              <a:rPr lang="pl-PL" smtClean="0"/>
              <a:t>31</a:t>
            </a:fld>
            <a:endParaRPr lang="pl-PL"/>
          </a:p>
        </p:txBody>
      </p:sp>
    </p:spTree>
    <p:extLst>
      <p:ext uri="{BB962C8B-B14F-4D97-AF65-F5344CB8AC3E}">
        <p14:creationId xmlns:p14="http://schemas.microsoft.com/office/powerpoint/2010/main" val="1028269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8D6EA2-0C1D-4BA8-A098-93A1DD0882D7}" type="slidenum">
              <a:rPr lang="en-US" altLang="pl-PL"/>
              <a:pPr/>
              <a:t>32</a:t>
            </a:fld>
            <a:endParaRPr lang="en-US" altLang="pl-PL"/>
          </a:p>
        </p:txBody>
      </p:sp>
      <p:sp>
        <p:nvSpPr>
          <p:cNvPr id="11266" name="Rectangle 2"/>
          <p:cNvSpPr>
            <a:spLocks noGrp="1" noRot="1" noChangeAspect="1" noChangeArrowheads="1"/>
          </p:cNvSpPr>
          <p:nvPr>
            <p:ph type="sldImg"/>
          </p:nvPr>
        </p:nvSpPr>
        <p:spPr bwMode="auto">
          <a:xfrm>
            <a:off x="960438" y="738188"/>
            <a:ext cx="4806950" cy="3606800"/>
          </a:xfrm>
          <a:prstGeom prst="rect">
            <a:avLst/>
          </a:prstGeom>
          <a:solidFill>
            <a:srgbClr val="FFFFFF"/>
          </a:solidFill>
          <a:ln>
            <a:solidFill>
              <a:srgbClr val="000000"/>
            </a:solidFill>
            <a:miter lim="800000"/>
            <a:headEnd/>
            <a:tailEnd/>
          </a:ln>
        </p:spPr>
      </p:sp>
      <p:sp>
        <p:nvSpPr>
          <p:cNvPr id="11267" name="Rectangle 3"/>
          <p:cNvSpPr>
            <a:spLocks noGrp="1" noChangeArrowheads="1"/>
          </p:cNvSpPr>
          <p:nvPr>
            <p:ph type="body" idx="1"/>
          </p:nvPr>
        </p:nvSpPr>
        <p:spPr bwMode="auto">
          <a:xfrm>
            <a:off x="896832" y="4592186"/>
            <a:ext cx="4932575" cy="4426913"/>
          </a:xfrm>
          <a:prstGeom prst="rect">
            <a:avLst/>
          </a:prstGeom>
          <a:solidFill>
            <a:srgbClr val="FFFFFF"/>
          </a:solidFill>
          <a:ln>
            <a:solidFill>
              <a:srgbClr val="000000"/>
            </a:solidFill>
            <a:miter lim="800000"/>
            <a:headEnd/>
            <a:tailEnd/>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He, B., </a:t>
            </a:r>
            <a:r>
              <a:rPr lang="en-US" dirty="0" err="1" smtClean="0">
                <a:effectLst/>
              </a:rPr>
              <a:t>Sohrabpour</a:t>
            </a:r>
            <a:r>
              <a:rPr lang="en-US" dirty="0" smtClean="0">
                <a:effectLst/>
              </a:rPr>
              <a:t>, A., Brown, E., &amp; Liu, Z. (2018). Electrophysiological Source Imaging: A Noninvasive Window to Brain Dynamics. </a:t>
            </a:r>
            <a:r>
              <a:rPr lang="en-US" i="1" dirty="0" smtClean="0">
                <a:effectLst/>
              </a:rPr>
              <a:t>Annual Review of Biomedical Engineering</a:t>
            </a:r>
            <a:r>
              <a:rPr lang="en-US" dirty="0" smtClean="0">
                <a:effectLst/>
              </a:rPr>
              <a:t>, </a:t>
            </a:r>
            <a:r>
              <a:rPr lang="en-US" i="1" dirty="0" smtClean="0">
                <a:effectLst/>
              </a:rPr>
              <a:t>20</a:t>
            </a:r>
            <a:r>
              <a:rPr lang="en-US" dirty="0" smtClean="0">
                <a:effectLst/>
              </a:rPr>
              <a:t>(1), 171–196. </a:t>
            </a:r>
            <a:r>
              <a:rPr lang="pl-PL" baseline="0" dirty="0" smtClean="0">
                <a:effectLst/>
              </a:rPr>
              <a:t>     </a:t>
            </a:r>
            <a:r>
              <a:rPr kumimoji="1" lang="en-US" sz="1200" b="0" i="0" kern="1200" dirty="0" smtClean="0">
                <a:solidFill>
                  <a:schemeClr val="tx1"/>
                </a:solidFill>
                <a:effectLst/>
                <a:latin typeface="Arial Unicode MS" pitchFamily="34" charset="-128"/>
                <a:ea typeface="+mn-ea"/>
                <a:cs typeface="+mn-cs"/>
              </a:rPr>
              <a:t>Different classes and families of source imaging algorithms are depicted. In the center, an underlying brain activity with</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smtClean="0">
                <a:solidFill>
                  <a:schemeClr val="tx1"/>
                </a:solidFill>
                <a:effectLst/>
                <a:latin typeface="Arial Unicode MS" pitchFamily="34" charset="-128"/>
                <a:ea typeface="+mn-ea"/>
                <a:cs typeface="+mn-cs"/>
              </a:rPr>
              <a:t>two separate sources and the corresponding time course of the activity are simulated; the forward problem is solved, and the scalp</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smtClean="0">
                <a:solidFill>
                  <a:schemeClr val="tx1"/>
                </a:solidFill>
                <a:effectLst/>
                <a:latin typeface="Arial Unicode MS" pitchFamily="34" charset="-128"/>
                <a:ea typeface="+mn-ea"/>
                <a:cs typeface="+mn-cs"/>
              </a:rPr>
              <a:t>potential distribution is calculated (simulated EEG). The solution of the dipole localization method for the given example is depicted</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smtClean="0">
                <a:solidFill>
                  <a:schemeClr val="tx1"/>
                </a:solidFill>
                <a:effectLst/>
                <a:latin typeface="Arial Unicode MS" pitchFamily="34" charset="-128"/>
                <a:ea typeface="+mn-ea"/>
                <a:cs typeface="+mn-cs"/>
              </a:rPr>
              <a:t>on the top left. The rest of the figure shows the major families of inverse algorithms, and bulleted lists show some of the well-known</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smtClean="0">
                <a:solidFill>
                  <a:schemeClr val="tx1"/>
                </a:solidFill>
                <a:effectLst/>
                <a:latin typeface="Arial Unicode MS" pitchFamily="34" charset="-128"/>
                <a:ea typeface="+mn-ea"/>
                <a:cs typeface="+mn-cs"/>
              </a:rPr>
              <a:t>algorithms in each family as examples (the lists are by no means exhaustive). For each case, the algorithm used to solve and produce the</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smtClean="0">
                <a:solidFill>
                  <a:schemeClr val="tx1"/>
                </a:solidFill>
                <a:effectLst/>
                <a:latin typeface="Arial Unicode MS" pitchFamily="34" charset="-128"/>
                <a:ea typeface="+mn-ea"/>
                <a:cs typeface="+mn-cs"/>
              </a:rPr>
              <a:t>result is shown in bold red font under the result. The mathematical formulation for the algorithm is provided for each solution. The</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smtClean="0">
                <a:solidFill>
                  <a:schemeClr val="tx1"/>
                </a:solidFill>
                <a:effectLst/>
                <a:latin typeface="Arial Unicode MS" pitchFamily="34" charset="-128"/>
                <a:ea typeface="+mn-ea"/>
                <a:cs typeface="+mn-cs"/>
              </a:rPr>
              <a:t>lead-field matrix (a transformation from the current dipole distribution to the scalp potential) is denoted by 𝒦, the scalp potential as </a:t>
            </a:r>
            <a:r>
              <a:rPr kumimoji="1" lang="en-US" sz="1200" b="0" i="1" kern="1200" dirty="0" smtClean="0">
                <a:solidFill>
                  <a:schemeClr val="tx1"/>
                </a:solidFill>
                <a:effectLst/>
                <a:latin typeface="Arial Unicode MS" pitchFamily="34" charset="-128"/>
                <a:ea typeface="+mn-ea"/>
                <a:cs typeface="+mn-cs"/>
              </a:rPr>
              <a:t>φ</a:t>
            </a:r>
            <a:r>
              <a:rPr kumimoji="1" lang="en-US" sz="1200" b="0" i="0" kern="1200" dirty="0" smtClean="0">
                <a:solidFill>
                  <a:schemeClr val="tx1"/>
                </a:solidFill>
                <a:effectLst/>
                <a:latin typeface="Arial Unicode MS" pitchFamily="34" charset="-128"/>
                <a:ea typeface="+mn-ea"/>
                <a:cs typeface="+mn-cs"/>
              </a:rPr>
              <a:t>,</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smtClean="0">
                <a:solidFill>
                  <a:schemeClr val="tx1"/>
                </a:solidFill>
                <a:effectLst/>
                <a:latin typeface="Arial Unicode MS" pitchFamily="34" charset="-128"/>
                <a:ea typeface="+mn-ea"/>
                <a:cs typeface="+mn-cs"/>
              </a:rPr>
              <a:t>the current density distribution as 𝒿, and the dipole moment as 𝒹𝒿 (the lead-field entries corresponding to 𝒹𝒿 are denoted by 𝒦𝒿). The</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smtClean="0">
                <a:solidFill>
                  <a:schemeClr val="tx1"/>
                </a:solidFill>
                <a:effectLst/>
                <a:latin typeface="Arial Unicode MS" pitchFamily="34" charset="-128"/>
                <a:ea typeface="+mn-ea"/>
                <a:cs typeface="+mn-cs"/>
              </a:rPr>
              <a:t>inverse imaging operator (for the MN family) is denoted by 𝒯, and </a:t>
            </a:r>
            <a:r>
              <a:rPr kumimoji="1" lang="en-US" sz="1200" b="0" i="1" kern="1200" dirty="0" smtClean="0">
                <a:solidFill>
                  <a:schemeClr val="tx1"/>
                </a:solidFill>
                <a:effectLst/>
                <a:latin typeface="Arial Unicode MS" pitchFamily="34" charset="-128"/>
                <a:ea typeface="+mn-ea"/>
                <a:cs typeface="+mn-cs"/>
              </a:rPr>
              <a:t>λ </a:t>
            </a:r>
            <a:r>
              <a:rPr kumimoji="1" lang="en-US" sz="1200" b="0" i="0" kern="1200" dirty="0" smtClean="0">
                <a:solidFill>
                  <a:schemeClr val="tx1"/>
                </a:solidFill>
                <a:effectLst/>
                <a:latin typeface="Arial Unicode MS" pitchFamily="34" charset="-128"/>
                <a:ea typeface="+mn-ea"/>
                <a:cs typeface="+mn-cs"/>
              </a:rPr>
              <a:t>and </a:t>
            </a:r>
            <a:r>
              <a:rPr kumimoji="1" lang="en-US" sz="1200" b="0" i="1" kern="1200" dirty="0" smtClean="0">
                <a:solidFill>
                  <a:schemeClr val="tx1"/>
                </a:solidFill>
                <a:effectLst/>
                <a:latin typeface="Arial Unicode MS" pitchFamily="34" charset="-128"/>
                <a:ea typeface="+mn-ea"/>
                <a:cs typeface="+mn-cs"/>
              </a:rPr>
              <a:t>α </a:t>
            </a:r>
            <a:r>
              <a:rPr kumimoji="1" lang="en-US" sz="1200" b="0" i="0" kern="1200" dirty="0" smtClean="0">
                <a:solidFill>
                  <a:schemeClr val="tx1"/>
                </a:solidFill>
                <a:effectLst/>
                <a:latin typeface="Arial Unicode MS" pitchFamily="34" charset="-128"/>
                <a:ea typeface="+mn-ea"/>
                <a:cs typeface="+mn-cs"/>
              </a:rPr>
              <a:t>are regularization parameters. In the beamforming family,</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smtClean="0">
                <a:solidFill>
                  <a:schemeClr val="tx1"/>
                </a:solidFill>
                <a:effectLst/>
                <a:latin typeface="Arial Unicode MS" pitchFamily="34" charset="-128"/>
                <a:ea typeface="+mn-ea"/>
                <a:cs typeface="+mn-cs"/>
              </a:rPr>
              <a:t>the data covariance is denoted by </a:t>
            </a:r>
            <a:r>
              <a:rPr kumimoji="1" lang="en-US" sz="1200" b="0" i="0" kern="1200" dirty="0" err="1" smtClean="0">
                <a:solidFill>
                  <a:schemeClr val="tx1"/>
                </a:solidFill>
                <a:effectLst/>
                <a:latin typeface="Arial Unicode MS" pitchFamily="34" charset="-128"/>
                <a:ea typeface="+mn-ea"/>
                <a:cs typeface="+mn-cs"/>
              </a:rPr>
              <a:t>ℛ</a:t>
            </a:r>
            <a:r>
              <a:rPr kumimoji="1" lang="en-US" sz="1200" b="0" i="1" kern="1200" dirty="0" err="1" smtClean="0">
                <a:solidFill>
                  <a:schemeClr val="tx1"/>
                </a:solidFill>
                <a:effectLst/>
                <a:latin typeface="Arial Unicode MS" pitchFamily="34" charset="-128"/>
                <a:ea typeface="+mn-ea"/>
                <a:cs typeface="+mn-cs"/>
              </a:rPr>
              <a:t>φ</a:t>
            </a:r>
            <a:r>
              <a:rPr kumimoji="1" lang="en-US" sz="1200" b="0" i="1" kern="1200" dirty="0" smtClean="0">
                <a:solidFill>
                  <a:schemeClr val="tx1"/>
                </a:solidFill>
                <a:effectLst/>
                <a:latin typeface="Arial Unicode MS" pitchFamily="34" charset="-128"/>
                <a:ea typeface="+mn-ea"/>
                <a:cs typeface="+mn-cs"/>
              </a:rPr>
              <a:t> </a:t>
            </a:r>
            <a:r>
              <a:rPr kumimoji="1" lang="en-US" sz="1200" b="0" i="0" kern="1200" dirty="0" smtClean="0">
                <a:solidFill>
                  <a:schemeClr val="tx1"/>
                </a:solidFill>
                <a:effectLst/>
                <a:latin typeface="Arial Unicode MS" pitchFamily="34" charset="-128"/>
                <a:ea typeface="+mn-ea"/>
                <a:cs typeface="+mn-cs"/>
              </a:rPr>
              <a:t>and the spatial filter weights by 𝓌𝓇. For the IRES algorithm, 𝒱 is the discrete gradient operator,</a:t>
            </a:r>
            <a:br>
              <a:rPr kumimoji="1" lang="en-US" sz="1200" b="0" i="0" kern="1200" dirty="0" smtClean="0">
                <a:solidFill>
                  <a:schemeClr val="tx1"/>
                </a:solidFill>
                <a:effectLst/>
                <a:latin typeface="Arial Unicode MS" pitchFamily="34" charset="-128"/>
                <a:ea typeface="+mn-ea"/>
                <a:cs typeface="+mn-cs"/>
              </a:rPr>
            </a:br>
            <a:r>
              <a:rPr kumimoji="1" lang="en-US" sz="1200" b="0" i="1" kern="1200" dirty="0" smtClean="0">
                <a:solidFill>
                  <a:schemeClr val="tx1"/>
                </a:solidFill>
                <a:effectLst/>
                <a:latin typeface="Arial Unicode MS" pitchFamily="34" charset="-128"/>
                <a:ea typeface="+mn-ea"/>
                <a:cs typeface="+mn-cs"/>
              </a:rPr>
              <a:t> </a:t>
            </a:r>
            <a:r>
              <a:rPr kumimoji="1" lang="en-US" sz="1200" b="0" i="0" kern="1200" dirty="0" smtClean="0">
                <a:solidFill>
                  <a:schemeClr val="tx1"/>
                </a:solidFill>
                <a:effectLst/>
                <a:latin typeface="Arial Unicode MS" pitchFamily="34" charset="-128"/>
                <a:ea typeface="+mn-ea"/>
                <a:cs typeface="+mn-cs"/>
              </a:rPr>
              <a:t>is the estimated noise covariance, and </a:t>
            </a:r>
            <a:r>
              <a:rPr kumimoji="1" lang="en-US" sz="1200" b="0" i="1" kern="1200" dirty="0" smtClean="0">
                <a:solidFill>
                  <a:schemeClr val="tx1"/>
                </a:solidFill>
                <a:effectLst/>
                <a:latin typeface="Arial Unicode MS" pitchFamily="34" charset="-128"/>
                <a:ea typeface="+mn-ea"/>
                <a:cs typeface="+mn-cs"/>
              </a:rPr>
              <a:t>ε </a:t>
            </a:r>
            <a:r>
              <a:rPr kumimoji="1" lang="en-US" sz="1200" b="0" i="0" kern="1200" dirty="0" smtClean="0">
                <a:solidFill>
                  <a:schemeClr val="tx1"/>
                </a:solidFill>
                <a:effectLst/>
                <a:latin typeface="Arial Unicode MS" pitchFamily="34" charset="-128"/>
                <a:ea typeface="+mn-ea"/>
                <a:cs typeface="+mn-cs"/>
              </a:rPr>
              <a:t>is the estimated noise power. Abbreviations: DICS, dynamic imaging of coherent sources;</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err="1" smtClean="0">
                <a:solidFill>
                  <a:schemeClr val="tx1"/>
                </a:solidFill>
                <a:effectLst/>
                <a:latin typeface="Arial Unicode MS" pitchFamily="34" charset="-128"/>
                <a:ea typeface="+mn-ea"/>
                <a:cs typeface="+mn-cs"/>
              </a:rPr>
              <a:t>dSPM</a:t>
            </a:r>
            <a:r>
              <a:rPr kumimoji="1" lang="en-US" sz="1200" b="0" i="0" kern="1200" dirty="0" smtClean="0">
                <a:solidFill>
                  <a:schemeClr val="tx1"/>
                </a:solidFill>
                <a:effectLst/>
                <a:latin typeface="Arial Unicode MS" pitchFamily="34" charset="-128"/>
                <a:ea typeface="+mn-ea"/>
                <a:cs typeface="+mn-cs"/>
              </a:rPr>
              <a:t>, dynamic statistical parametric mapping; ECD, equivalent current dipoles; EEG, electroencephalography; ESI,</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smtClean="0">
                <a:solidFill>
                  <a:schemeClr val="tx1"/>
                </a:solidFill>
                <a:effectLst/>
                <a:latin typeface="Arial Unicode MS" pitchFamily="34" charset="-128"/>
                <a:ea typeface="+mn-ea"/>
                <a:cs typeface="+mn-cs"/>
              </a:rPr>
              <a:t>electrophysiological source imaging; FINE, first-principle vector; FOCUSS, focal undetermined system solution; IRES, iteratively</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smtClean="0">
                <a:solidFill>
                  <a:schemeClr val="tx1"/>
                </a:solidFill>
                <a:effectLst/>
                <a:latin typeface="Arial Unicode MS" pitchFamily="34" charset="-128"/>
                <a:ea typeface="+mn-ea"/>
                <a:cs typeface="+mn-cs"/>
              </a:rPr>
              <a:t>reweighting edge sparsity; LCMV, linearly constrained minimum variance; LORETA, low-resolution electromagnetic tomography;</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smtClean="0">
                <a:solidFill>
                  <a:schemeClr val="tx1"/>
                </a:solidFill>
                <a:effectLst/>
                <a:latin typeface="Arial Unicode MS" pitchFamily="34" charset="-128"/>
                <a:ea typeface="+mn-ea"/>
                <a:cs typeface="+mn-cs"/>
              </a:rPr>
              <a:t>MN, minimum norm; MUSIC, multiple classification algorithm; SBL, sparse Bayesian learning; </a:t>
            </a:r>
            <a:r>
              <a:rPr kumimoji="1" lang="en-US" sz="1200" b="0" i="0" kern="1200" dirty="0" err="1" smtClean="0">
                <a:solidFill>
                  <a:schemeClr val="tx1"/>
                </a:solidFill>
                <a:effectLst/>
                <a:latin typeface="Arial Unicode MS" pitchFamily="34" charset="-128"/>
                <a:ea typeface="+mn-ea"/>
                <a:cs typeface="+mn-cs"/>
              </a:rPr>
              <a:t>sLORETA</a:t>
            </a:r>
            <a:r>
              <a:rPr kumimoji="1" lang="en-US" sz="1200" b="0" i="0" kern="1200" dirty="0" smtClean="0">
                <a:solidFill>
                  <a:schemeClr val="tx1"/>
                </a:solidFill>
                <a:effectLst/>
                <a:latin typeface="Arial Unicode MS" pitchFamily="34" charset="-128"/>
                <a:ea typeface="+mn-ea"/>
                <a:cs typeface="+mn-cs"/>
              </a:rPr>
              <a:t>, standardized LORETA;</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smtClean="0">
                <a:solidFill>
                  <a:schemeClr val="tx1"/>
                </a:solidFill>
                <a:effectLst/>
                <a:latin typeface="Arial Unicode MS" pitchFamily="34" charset="-128"/>
                <a:ea typeface="+mn-ea"/>
                <a:cs typeface="+mn-cs"/>
              </a:rPr>
              <a:t>VB-SSI, variation-based sparse source imaging; VBB, vector-based </a:t>
            </a:r>
            <a:r>
              <a:rPr kumimoji="1" lang="en-US" sz="1200" b="0" i="0" kern="1200" dirty="0" err="1" smtClean="0">
                <a:solidFill>
                  <a:schemeClr val="tx1"/>
                </a:solidFill>
                <a:effectLst/>
                <a:latin typeface="Arial Unicode MS" pitchFamily="34" charset="-128"/>
                <a:ea typeface="+mn-ea"/>
                <a:cs typeface="+mn-cs"/>
              </a:rPr>
              <a:t>beamformer</a:t>
            </a:r>
            <a:r>
              <a:rPr kumimoji="1" lang="en-US" sz="1200" b="0" i="0" kern="1200" dirty="0" smtClean="0">
                <a:solidFill>
                  <a:schemeClr val="tx1"/>
                </a:solidFill>
                <a:effectLst/>
                <a:latin typeface="Arial Unicode MS" pitchFamily="34" charset="-128"/>
                <a:ea typeface="+mn-ea"/>
                <a:cs typeface="+mn-cs"/>
              </a:rPr>
              <a:t>; WMN, weighted MN.</a:t>
            </a:r>
            <a:r>
              <a:rPr lang="en-US" dirty="0" smtClean="0"/>
              <a:t> </a:t>
            </a:r>
            <a:br>
              <a:rPr lang="en-US" dirty="0" smtClean="0"/>
            </a:br>
            <a:endParaRPr lang="en-US" dirty="0" smtClean="0">
              <a:effectLst/>
            </a:endParaRPr>
          </a:p>
          <a:p>
            <a:endParaRPr lang="pl-PL" altLang="pl-PL"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8D6EA2-0C1D-4BA8-A098-93A1DD0882D7}" type="slidenum">
              <a:rPr lang="en-US" altLang="pl-PL"/>
              <a:pPr/>
              <a:t>33</a:t>
            </a:fld>
            <a:endParaRPr lang="en-US" altLang="pl-PL"/>
          </a:p>
        </p:txBody>
      </p:sp>
      <p:sp>
        <p:nvSpPr>
          <p:cNvPr id="11266" name="Rectangle 2"/>
          <p:cNvSpPr>
            <a:spLocks noGrp="1" noRot="1" noChangeAspect="1" noChangeArrowheads="1"/>
          </p:cNvSpPr>
          <p:nvPr>
            <p:ph type="sldImg"/>
          </p:nvPr>
        </p:nvSpPr>
        <p:spPr bwMode="auto">
          <a:xfrm>
            <a:off x="960438" y="738188"/>
            <a:ext cx="4806950" cy="3606800"/>
          </a:xfrm>
          <a:prstGeom prst="rect">
            <a:avLst/>
          </a:prstGeom>
          <a:solidFill>
            <a:srgbClr val="FFFFFF"/>
          </a:solidFill>
          <a:ln>
            <a:solidFill>
              <a:srgbClr val="000000"/>
            </a:solidFill>
            <a:miter lim="800000"/>
            <a:headEnd/>
            <a:tailEnd/>
          </a:ln>
        </p:spPr>
      </p:sp>
      <p:sp>
        <p:nvSpPr>
          <p:cNvPr id="11267" name="Rectangle 3"/>
          <p:cNvSpPr>
            <a:spLocks noGrp="1" noChangeArrowheads="1"/>
          </p:cNvSpPr>
          <p:nvPr>
            <p:ph type="body" idx="1"/>
          </p:nvPr>
        </p:nvSpPr>
        <p:spPr bwMode="auto">
          <a:xfrm>
            <a:off x="896832" y="4592186"/>
            <a:ext cx="4932575" cy="4426913"/>
          </a:xfrm>
          <a:prstGeom prst="rect">
            <a:avLst/>
          </a:prstGeom>
          <a:solidFill>
            <a:srgbClr val="FFFFFF"/>
          </a:solidFill>
          <a:ln>
            <a:solidFill>
              <a:srgbClr val="000000"/>
            </a:solidFill>
            <a:miter lim="800000"/>
            <a:headEnd/>
            <a:tailEnd/>
          </a:ln>
        </p:spPr>
        <p:txBody>
          <a:bodyPr/>
          <a:lstStyle/>
          <a:p>
            <a:pPr marL="0" indent="0">
              <a:buNone/>
            </a:pPr>
            <a:r>
              <a:rPr kumimoji="1" lang="pl-PL" sz="1200" b="0" i="0" kern="1200" dirty="0" smtClean="0">
                <a:solidFill>
                  <a:schemeClr val="tx1"/>
                </a:solidFill>
                <a:effectLst/>
                <a:latin typeface="Arial Unicode MS" pitchFamily="34" charset="-128"/>
                <a:ea typeface="+mn-ea"/>
                <a:cs typeface="+mn-cs"/>
              </a:rPr>
              <a:t>https://github.com/IS-UMK/supFunSim.git</a:t>
            </a:r>
            <a:endParaRPr lang="pl-PL" dirty="0" smtClean="0"/>
          </a:p>
          <a:p>
            <a:pPr marL="0" indent="0">
              <a:buNone/>
            </a:pPr>
            <a:r>
              <a:rPr lang="pl-PL" dirty="0" smtClean="0"/>
              <a:t>Filtry przestrzenne, liczba warstw w modelu głowy, liczba elektrod. </a:t>
            </a:r>
          </a:p>
          <a:p>
            <a:pPr marL="0" indent="0">
              <a:buNone/>
            </a:pPr>
            <a:r>
              <a:rPr lang="pl-PL" dirty="0" smtClean="0"/>
              <a:t>Rykaczewski, K., Nikadon, J., Duch, W., &amp; Piotrowski, T. (2019). </a:t>
            </a:r>
            <a:r>
              <a:rPr lang="pl-PL" i="1" dirty="0" err="1" smtClean="0"/>
              <a:t>BioRxiv</a:t>
            </a:r>
            <a:r>
              <a:rPr lang="pl-PL" dirty="0" smtClean="0"/>
              <a:t>, 618694 </a:t>
            </a:r>
            <a:endParaRPr lang="pl-PL" dirty="0" smtClean="0">
              <a:effectLst/>
            </a:endParaRPr>
          </a:p>
          <a:p>
            <a:endParaRPr lang="pl-PL" altLang="pl-PL"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buNone/>
            </a:pPr>
            <a:r>
              <a:rPr lang="pl-PL" dirty="0" err="1" smtClean="0"/>
              <a:t>Liu</a:t>
            </a:r>
            <a:r>
              <a:rPr lang="pl-PL" dirty="0" smtClean="0"/>
              <a:t>, Q., </a:t>
            </a:r>
            <a:r>
              <a:rPr lang="pl-PL" dirty="0" err="1" smtClean="0"/>
              <a:t>Farahibozorg</a:t>
            </a:r>
            <a:r>
              <a:rPr lang="pl-PL" dirty="0" smtClean="0"/>
              <a:t>, S., </a:t>
            </a:r>
            <a:r>
              <a:rPr lang="pl-PL" dirty="0" err="1" smtClean="0"/>
              <a:t>Porcaro</a:t>
            </a:r>
            <a:r>
              <a:rPr lang="pl-PL" dirty="0" smtClean="0"/>
              <a:t>, C., </a:t>
            </a:r>
            <a:r>
              <a:rPr lang="pl-PL" dirty="0" err="1" smtClean="0"/>
              <a:t>Wenderoth</a:t>
            </a:r>
            <a:r>
              <a:rPr lang="pl-PL" dirty="0" smtClean="0"/>
              <a:t>, N., &amp; </a:t>
            </a:r>
            <a:r>
              <a:rPr lang="pl-PL" dirty="0" err="1" smtClean="0"/>
              <a:t>Mantini</a:t>
            </a:r>
            <a:r>
              <a:rPr lang="pl-PL" dirty="0" smtClean="0"/>
              <a:t>, D. (2017). </a:t>
            </a:r>
            <a:r>
              <a:rPr lang="pl-PL" dirty="0" err="1" smtClean="0"/>
              <a:t>Detecting</a:t>
            </a:r>
            <a:r>
              <a:rPr lang="pl-PL" dirty="0" smtClean="0"/>
              <a:t> </a:t>
            </a:r>
            <a:r>
              <a:rPr lang="pl-PL" dirty="0" err="1" smtClean="0"/>
              <a:t>large-scale</a:t>
            </a:r>
            <a:r>
              <a:rPr lang="pl-PL" dirty="0" smtClean="0"/>
              <a:t> networks in the </a:t>
            </a:r>
            <a:r>
              <a:rPr lang="pl-PL" dirty="0" err="1" smtClean="0"/>
              <a:t>human</a:t>
            </a:r>
            <a:r>
              <a:rPr lang="pl-PL" dirty="0" smtClean="0"/>
              <a:t> </a:t>
            </a:r>
            <a:r>
              <a:rPr lang="pl-PL" dirty="0" err="1" smtClean="0"/>
              <a:t>brain</a:t>
            </a:r>
            <a:r>
              <a:rPr lang="pl-PL" dirty="0" smtClean="0"/>
              <a:t> </a:t>
            </a:r>
            <a:r>
              <a:rPr lang="pl-PL" dirty="0" err="1" smtClean="0"/>
              <a:t>using</a:t>
            </a:r>
            <a:r>
              <a:rPr lang="pl-PL" dirty="0" smtClean="0"/>
              <a:t> high-</a:t>
            </a:r>
            <a:r>
              <a:rPr lang="pl-PL" dirty="0" err="1" smtClean="0"/>
              <a:t>density</a:t>
            </a:r>
            <a:r>
              <a:rPr lang="pl-PL" dirty="0" smtClean="0"/>
              <a:t> </a:t>
            </a:r>
            <a:r>
              <a:rPr lang="pl-PL" dirty="0" err="1" smtClean="0"/>
              <a:t>electroencephalography</a:t>
            </a:r>
            <a:r>
              <a:rPr lang="pl-PL" dirty="0" smtClean="0"/>
              <a:t>. </a:t>
            </a:r>
            <a:r>
              <a:rPr lang="pl-PL" i="1" dirty="0" smtClean="0"/>
              <a:t>Human Brain </a:t>
            </a:r>
            <a:r>
              <a:rPr lang="pl-PL" i="1" dirty="0" err="1" smtClean="0"/>
              <a:t>Mapping</a:t>
            </a:r>
            <a:r>
              <a:rPr lang="pl-PL" dirty="0" smtClean="0"/>
              <a:t>, </a:t>
            </a:r>
            <a:r>
              <a:rPr lang="pl-PL" i="1" dirty="0" smtClean="0"/>
              <a:t>38</a:t>
            </a:r>
            <a:r>
              <a:rPr lang="pl-PL" dirty="0" smtClean="0"/>
              <a:t>(9), 4631–4643. </a:t>
            </a:r>
            <a:endParaRPr lang="en-US" dirty="0" smtClean="0"/>
          </a:p>
          <a:p>
            <a:pPr marL="0" indent="0">
              <a:buNone/>
            </a:pPr>
            <a:r>
              <a:rPr lang="en-US" sz="1200" b="0" i="0" kern="1200" dirty="0" smtClean="0">
                <a:solidFill>
                  <a:schemeClr val="tx1"/>
                </a:solidFill>
                <a:effectLst/>
                <a:latin typeface="+mn-lt"/>
                <a:ea typeface="+mn-ea"/>
                <a:cs typeface="+mn-cs"/>
              </a:rPr>
              <a:t>… reconstruct power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envelopes of oscillatory activity in source space from each</a:t>
            </a:r>
            <a:r>
              <a:rPr lang="en-US" sz="1200" b="0" i="0" kern="1200" baseline="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hdEEG</a:t>
            </a:r>
            <a:r>
              <a:rPr lang="en-US" sz="1200" b="0" i="0" kern="1200" dirty="0" smtClean="0">
                <a:solidFill>
                  <a:schemeClr val="tx1"/>
                </a:solidFill>
                <a:effectLst/>
                <a:latin typeface="+mn-lt"/>
                <a:ea typeface="+mn-ea"/>
                <a:cs typeface="+mn-cs"/>
              </a:rPr>
              <a:t> dataset. </a:t>
            </a:r>
            <a:r>
              <a:rPr lang="en-US" dirty="0" smtClean="0"/>
              <a:t/>
            </a:r>
            <a:br>
              <a:rPr lang="en-US" dirty="0" smtClean="0"/>
            </a:br>
            <a:endParaRPr lang="en-US" dirty="0"/>
          </a:p>
        </p:txBody>
      </p:sp>
      <p:sp>
        <p:nvSpPr>
          <p:cNvPr id="4" name="Symbol zastępczy numeru slajdu 3"/>
          <p:cNvSpPr>
            <a:spLocks noGrp="1"/>
          </p:cNvSpPr>
          <p:nvPr>
            <p:ph type="sldNum" sz="quarter" idx="10"/>
          </p:nvPr>
        </p:nvSpPr>
        <p:spPr/>
        <p:txBody>
          <a:bodyPr/>
          <a:lstStyle/>
          <a:p>
            <a:fld id="{0FB0F70B-A5D0-48AB-BE9B-19E3DED6EB4B}" type="slidenum">
              <a:rPr lang="pl-PL" smtClean="0"/>
              <a:t>34</a:t>
            </a:fld>
            <a:endParaRPr lang="pl-PL"/>
          </a:p>
        </p:txBody>
      </p:sp>
    </p:spTree>
    <p:extLst>
      <p:ext uri="{BB962C8B-B14F-4D97-AF65-F5344CB8AC3E}">
        <p14:creationId xmlns:p14="http://schemas.microsoft.com/office/powerpoint/2010/main" val="4020981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buNone/>
            </a:pPr>
            <a:r>
              <a:rPr lang="pl-PL" dirty="0" err="1" smtClean="0"/>
              <a:t>Liu</a:t>
            </a:r>
            <a:r>
              <a:rPr lang="pl-PL" dirty="0" smtClean="0"/>
              <a:t>, Q., </a:t>
            </a:r>
            <a:r>
              <a:rPr lang="pl-PL" dirty="0" err="1" smtClean="0"/>
              <a:t>Farahibozorg</a:t>
            </a:r>
            <a:r>
              <a:rPr lang="pl-PL" dirty="0" smtClean="0"/>
              <a:t>, S., </a:t>
            </a:r>
            <a:r>
              <a:rPr lang="pl-PL" dirty="0" err="1" smtClean="0"/>
              <a:t>Porcaro</a:t>
            </a:r>
            <a:r>
              <a:rPr lang="pl-PL" dirty="0" smtClean="0"/>
              <a:t>, C., </a:t>
            </a:r>
            <a:r>
              <a:rPr lang="pl-PL" dirty="0" err="1" smtClean="0"/>
              <a:t>Wenderoth</a:t>
            </a:r>
            <a:r>
              <a:rPr lang="pl-PL" dirty="0" smtClean="0"/>
              <a:t>, N., &amp; </a:t>
            </a:r>
            <a:r>
              <a:rPr lang="pl-PL" dirty="0" err="1" smtClean="0"/>
              <a:t>Mantini</a:t>
            </a:r>
            <a:r>
              <a:rPr lang="pl-PL" dirty="0" smtClean="0"/>
              <a:t>, D. (2017). </a:t>
            </a:r>
            <a:r>
              <a:rPr lang="pl-PL" dirty="0" err="1" smtClean="0"/>
              <a:t>Detecting</a:t>
            </a:r>
            <a:r>
              <a:rPr lang="pl-PL" dirty="0" smtClean="0"/>
              <a:t> </a:t>
            </a:r>
            <a:r>
              <a:rPr lang="pl-PL" dirty="0" err="1" smtClean="0"/>
              <a:t>large-scale</a:t>
            </a:r>
            <a:r>
              <a:rPr lang="pl-PL" dirty="0" smtClean="0"/>
              <a:t> networks in the </a:t>
            </a:r>
            <a:r>
              <a:rPr lang="pl-PL" dirty="0" err="1" smtClean="0"/>
              <a:t>human</a:t>
            </a:r>
            <a:r>
              <a:rPr lang="pl-PL" dirty="0" smtClean="0"/>
              <a:t> </a:t>
            </a:r>
            <a:r>
              <a:rPr lang="pl-PL" dirty="0" err="1" smtClean="0"/>
              <a:t>brain</a:t>
            </a:r>
            <a:r>
              <a:rPr lang="pl-PL" dirty="0" smtClean="0"/>
              <a:t> </a:t>
            </a:r>
            <a:r>
              <a:rPr lang="pl-PL" dirty="0" err="1" smtClean="0"/>
              <a:t>using</a:t>
            </a:r>
            <a:r>
              <a:rPr lang="pl-PL" dirty="0" smtClean="0"/>
              <a:t> high-</a:t>
            </a:r>
            <a:r>
              <a:rPr lang="pl-PL" dirty="0" err="1" smtClean="0"/>
              <a:t>density</a:t>
            </a:r>
            <a:r>
              <a:rPr lang="pl-PL" dirty="0" smtClean="0"/>
              <a:t> </a:t>
            </a:r>
            <a:r>
              <a:rPr lang="pl-PL" dirty="0" err="1" smtClean="0"/>
              <a:t>electroencephalography</a:t>
            </a:r>
            <a:r>
              <a:rPr lang="pl-PL" dirty="0" smtClean="0"/>
              <a:t>. </a:t>
            </a:r>
            <a:r>
              <a:rPr lang="pl-PL" i="1" dirty="0" smtClean="0"/>
              <a:t>Human Brain </a:t>
            </a:r>
            <a:r>
              <a:rPr lang="pl-PL" i="1" dirty="0" err="1" smtClean="0"/>
              <a:t>Mapping</a:t>
            </a:r>
            <a:r>
              <a:rPr lang="pl-PL" dirty="0" smtClean="0"/>
              <a:t>, </a:t>
            </a:r>
            <a:r>
              <a:rPr lang="pl-PL" i="1" dirty="0" smtClean="0"/>
              <a:t>38</a:t>
            </a:r>
            <a:r>
              <a:rPr lang="pl-PL" dirty="0" smtClean="0"/>
              <a:t>(9), 4631–4643. </a:t>
            </a:r>
            <a:endParaRPr lang="en-US" dirty="0" smtClean="0"/>
          </a:p>
          <a:p>
            <a:pPr marL="0" indent="0">
              <a:buNone/>
            </a:pPr>
            <a:r>
              <a:rPr lang="en-US" sz="1200" b="0" i="0" kern="1200" dirty="0" smtClean="0">
                <a:solidFill>
                  <a:schemeClr val="tx1"/>
                </a:solidFill>
                <a:effectLst/>
                <a:latin typeface="+mn-lt"/>
                <a:ea typeface="+mn-ea"/>
                <a:cs typeface="+mn-cs"/>
              </a:rPr>
              <a:t>… reconstruct power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envelopes of oscillatory activity in source space from each</a:t>
            </a:r>
            <a:r>
              <a:rPr lang="en-US" sz="1200" b="0" i="0" kern="1200" baseline="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hdEEG</a:t>
            </a:r>
            <a:r>
              <a:rPr lang="en-US" sz="1200" b="0" i="0" kern="1200" dirty="0" smtClean="0">
                <a:solidFill>
                  <a:schemeClr val="tx1"/>
                </a:solidFill>
                <a:effectLst/>
                <a:latin typeface="+mn-lt"/>
                <a:ea typeface="+mn-ea"/>
                <a:cs typeface="+mn-cs"/>
              </a:rPr>
              <a:t> dataset. </a:t>
            </a:r>
            <a:r>
              <a:rPr lang="en-US" dirty="0" smtClean="0"/>
              <a:t/>
            </a:r>
            <a:br>
              <a:rPr lang="en-US" dirty="0" smtClean="0"/>
            </a:br>
            <a:endParaRPr lang="en-US" dirty="0"/>
          </a:p>
        </p:txBody>
      </p:sp>
      <p:sp>
        <p:nvSpPr>
          <p:cNvPr id="4" name="Symbol zastępczy numeru slajdu 3"/>
          <p:cNvSpPr>
            <a:spLocks noGrp="1"/>
          </p:cNvSpPr>
          <p:nvPr>
            <p:ph type="sldNum" sz="quarter" idx="10"/>
          </p:nvPr>
        </p:nvSpPr>
        <p:spPr/>
        <p:txBody>
          <a:bodyPr/>
          <a:lstStyle/>
          <a:p>
            <a:fld id="{0FB0F70B-A5D0-48AB-BE9B-19E3DED6EB4B}" type="slidenum">
              <a:rPr lang="pl-PL" smtClean="0"/>
              <a:t>35</a:t>
            </a:fld>
            <a:endParaRPr lang="pl-PL"/>
          </a:p>
        </p:txBody>
      </p:sp>
    </p:spTree>
    <p:extLst>
      <p:ext uri="{BB962C8B-B14F-4D97-AF65-F5344CB8AC3E}">
        <p14:creationId xmlns:p14="http://schemas.microsoft.com/office/powerpoint/2010/main" val="4020981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dirty="0" err="1" smtClean="0">
                <a:effectLst/>
              </a:rPr>
              <a:t>Yuan</a:t>
            </a:r>
            <a:r>
              <a:rPr lang="pl-PL" dirty="0" smtClean="0">
                <a:effectLst/>
              </a:rPr>
              <a:t>, H., </a:t>
            </a:r>
            <a:r>
              <a:rPr lang="pl-PL" dirty="0" err="1" smtClean="0">
                <a:effectLst/>
              </a:rPr>
              <a:t>Ding</a:t>
            </a:r>
            <a:r>
              <a:rPr lang="pl-PL" dirty="0" smtClean="0">
                <a:effectLst/>
              </a:rPr>
              <a:t>, L., </a:t>
            </a:r>
            <a:r>
              <a:rPr lang="pl-PL" dirty="0" err="1" smtClean="0">
                <a:effectLst/>
              </a:rPr>
              <a:t>Zhu</a:t>
            </a:r>
            <a:r>
              <a:rPr lang="pl-PL" dirty="0" smtClean="0">
                <a:effectLst/>
              </a:rPr>
              <a:t>, M., </a:t>
            </a:r>
            <a:r>
              <a:rPr lang="pl-PL" dirty="0" err="1" smtClean="0">
                <a:effectLst/>
              </a:rPr>
              <a:t>Zotev</a:t>
            </a:r>
            <a:r>
              <a:rPr lang="pl-PL" dirty="0" smtClean="0">
                <a:effectLst/>
              </a:rPr>
              <a:t>, V., Phillips, R., &amp; </a:t>
            </a:r>
            <a:r>
              <a:rPr lang="pl-PL" dirty="0" err="1" smtClean="0">
                <a:effectLst/>
              </a:rPr>
              <a:t>Bodurka</a:t>
            </a:r>
            <a:r>
              <a:rPr lang="pl-PL" dirty="0" smtClean="0">
                <a:effectLst/>
              </a:rPr>
              <a:t>, J. (2015). </a:t>
            </a:r>
            <a:r>
              <a:rPr lang="pl-PL" dirty="0" err="1" smtClean="0">
                <a:effectLst/>
              </a:rPr>
              <a:t>Reconstructing</a:t>
            </a:r>
            <a:r>
              <a:rPr lang="pl-PL" dirty="0" smtClean="0">
                <a:effectLst/>
              </a:rPr>
              <a:t> </a:t>
            </a:r>
            <a:r>
              <a:rPr lang="pl-PL" dirty="0" err="1" smtClean="0">
                <a:effectLst/>
              </a:rPr>
              <a:t>Large-Scale</a:t>
            </a:r>
            <a:r>
              <a:rPr lang="pl-PL" dirty="0" smtClean="0">
                <a:effectLst/>
              </a:rPr>
              <a:t> Brain </a:t>
            </a:r>
            <a:r>
              <a:rPr lang="pl-PL" dirty="0" err="1" smtClean="0">
                <a:effectLst/>
              </a:rPr>
              <a:t>Resting-State</a:t>
            </a:r>
            <a:r>
              <a:rPr lang="pl-PL" dirty="0" smtClean="0">
                <a:effectLst/>
              </a:rPr>
              <a:t> Networks from High-Resolution EEG: </a:t>
            </a:r>
            <a:r>
              <a:rPr lang="pl-PL" dirty="0" err="1" smtClean="0">
                <a:effectLst/>
              </a:rPr>
              <a:t>Spatial</a:t>
            </a:r>
            <a:r>
              <a:rPr lang="pl-PL" dirty="0" smtClean="0">
                <a:effectLst/>
              </a:rPr>
              <a:t> and </a:t>
            </a:r>
            <a:r>
              <a:rPr lang="pl-PL" dirty="0" err="1" smtClean="0">
                <a:effectLst/>
              </a:rPr>
              <a:t>Temporal</a:t>
            </a:r>
            <a:r>
              <a:rPr lang="pl-PL" dirty="0" smtClean="0">
                <a:effectLst/>
              </a:rPr>
              <a:t> </a:t>
            </a:r>
            <a:r>
              <a:rPr lang="pl-PL" dirty="0" err="1" smtClean="0">
                <a:effectLst/>
              </a:rPr>
              <a:t>Comparisons</a:t>
            </a:r>
            <a:r>
              <a:rPr lang="pl-PL" dirty="0" smtClean="0">
                <a:effectLst/>
              </a:rPr>
              <a:t> with </a:t>
            </a:r>
            <a:r>
              <a:rPr lang="pl-PL" dirty="0" err="1" smtClean="0">
                <a:effectLst/>
              </a:rPr>
              <a:t>fMRI</a:t>
            </a:r>
            <a:r>
              <a:rPr lang="pl-PL" dirty="0" smtClean="0">
                <a:effectLst/>
              </a:rPr>
              <a:t>. </a:t>
            </a:r>
            <a:r>
              <a:rPr lang="pl-PL" i="1" dirty="0" smtClean="0">
                <a:effectLst/>
              </a:rPr>
              <a:t>Brain Connectivity</a:t>
            </a:r>
            <a:r>
              <a:rPr lang="pl-PL" dirty="0" smtClean="0">
                <a:effectLst/>
              </a:rPr>
              <a:t>, </a:t>
            </a:r>
            <a:r>
              <a:rPr lang="pl-PL" i="1" dirty="0" smtClean="0">
                <a:effectLst/>
              </a:rPr>
              <a:t>6</a:t>
            </a:r>
            <a:r>
              <a:rPr lang="pl-PL" dirty="0" smtClean="0">
                <a:effectLst/>
              </a:rPr>
              <a:t>(2), 122–135. </a:t>
            </a:r>
            <a:r>
              <a:rPr lang="pl-PL" dirty="0" smtClean="0">
                <a:effectLst/>
                <a:hlinkClick r:id="rId3"/>
              </a:rPr>
              <a:t>https://doi.org/10.1089/brain.2014.0336</a:t>
            </a:r>
            <a:endParaRPr lang="pl-PL" dirty="0" smtClean="0">
              <a:effectLst/>
            </a:endParaRPr>
          </a:p>
          <a:p>
            <a:endParaRPr lang="pl-PL" dirty="0"/>
          </a:p>
        </p:txBody>
      </p:sp>
      <p:sp>
        <p:nvSpPr>
          <p:cNvPr id="4" name="Symbol zastępczy numeru slajdu 3"/>
          <p:cNvSpPr>
            <a:spLocks noGrp="1"/>
          </p:cNvSpPr>
          <p:nvPr>
            <p:ph type="sldNum" sz="quarter" idx="10"/>
          </p:nvPr>
        </p:nvSpPr>
        <p:spPr/>
        <p:txBody>
          <a:bodyPr/>
          <a:lstStyle/>
          <a:p>
            <a:fld id="{0FB0F70B-A5D0-48AB-BE9B-19E3DED6EB4B}" type="slidenum">
              <a:rPr lang="pl-PL" smtClean="0">
                <a:solidFill>
                  <a:prstClr val="black"/>
                </a:solidFill>
              </a:rPr>
              <a:pPr/>
              <a:t>36</a:t>
            </a:fld>
            <a:endParaRPr lang="pl-PL">
              <a:solidFill>
                <a:prstClr val="black"/>
              </a:solidFill>
            </a:endParaRPr>
          </a:p>
        </p:txBody>
      </p:sp>
    </p:spTree>
    <p:extLst>
      <p:ext uri="{BB962C8B-B14F-4D97-AF65-F5344CB8AC3E}">
        <p14:creationId xmlns:p14="http://schemas.microsoft.com/office/powerpoint/2010/main" val="2539108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kern="1200" dirty="0" smtClean="0">
                <a:solidFill>
                  <a:schemeClr val="tx1"/>
                </a:solidFill>
                <a:effectLst/>
                <a:latin typeface="+mn-lt"/>
                <a:ea typeface="+mn-ea"/>
                <a:cs typeface="+mn-cs"/>
              </a:rPr>
              <a:t>Eight well-matched</a:t>
            </a:r>
            <a:r>
              <a:rPr lang="pl-PL"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pairs of blood oxygenation</a:t>
            </a:r>
            <a:r>
              <a:rPr lang="pl-PL"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level-dependent (BOLD)-fMRI-derived (numerical</a:t>
            </a:r>
            <a:r>
              <a:rPr lang="pl-PL"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label 1) and EEG-derived</a:t>
            </a:r>
            <a:r>
              <a:rPr lang="pl-PL"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(numerical label 2) RSNs. </a:t>
            </a:r>
            <a:r>
              <a:rPr lang="pl-PL" sz="1200" b="0" i="0" kern="1200" dirty="0" smtClean="0">
                <a:solidFill>
                  <a:schemeClr val="tx1"/>
                </a:solidFill>
                <a:effectLst/>
                <a:latin typeface="+mn-lt"/>
                <a:ea typeface="+mn-ea"/>
                <a:cs typeface="+mn-cs"/>
              </a:rPr>
              <a:t/>
            </a:r>
            <a:br>
              <a:rPr lang="pl-PL"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(A)</a:t>
            </a:r>
            <a:r>
              <a:rPr lang="pl-PL"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Default model network</a:t>
            </a:r>
            <a:r>
              <a:rPr lang="pl-PL"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(DMN), (B) frontoparietal</a:t>
            </a:r>
            <a:r>
              <a:rPr lang="pl-PL"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(left), (C) frontoparietal</a:t>
            </a:r>
            <a:r>
              <a:rPr lang="pl-PL"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(right), (D) sensorimotor, (E)</a:t>
            </a:r>
            <a:r>
              <a:rPr lang="pl-PL"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executive control, (F) auditory, (G) visual (medial), (H)</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visual (lateral). </a:t>
            </a:r>
            <a:endParaRPr lang="pl-PL"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All maps are</a:t>
            </a:r>
            <a:r>
              <a:rPr lang="pl-PL"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shown on the partially</a:t>
            </a:r>
            <a:r>
              <a:rPr lang="pl-PL"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inflated cortical surface, with</a:t>
            </a:r>
            <a:r>
              <a:rPr lang="pl-PL"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sulci indicated by darker gray</a:t>
            </a:r>
            <a:r>
              <a:rPr lang="pl-PL"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color and gyri by lighter gray</a:t>
            </a:r>
            <a:r>
              <a:rPr lang="pl-PL"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color. Five informative views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are displayed. The networks</a:t>
            </a:r>
            <a:r>
              <a:rPr lang="pl-PL"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were paired automatically by</a:t>
            </a:r>
            <a:r>
              <a:rPr lang="pl-PL"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using spatial cross-correlation.</a:t>
            </a:r>
            <a:r>
              <a:rPr lang="pl-PL"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All spatial maps were </a:t>
            </a:r>
            <a:r>
              <a:rPr lang="en-US" sz="1200" b="0" i="0" kern="1200" dirty="0" err="1" smtClean="0">
                <a:solidFill>
                  <a:schemeClr val="tx1"/>
                </a:solidFill>
                <a:effectLst/>
                <a:latin typeface="+mn-lt"/>
                <a:ea typeface="+mn-ea"/>
                <a:cs typeface="+mn-cs"/>
              </a:rPr>
              <a:t>thresholded</a:t>
            </a:r>
            <a:r>
              <a:rPr lang="en-US" sz="1200" b="0" i="0" kern="1200" dirty="0" smtClean="0">
                <a:solidFill>
                  <a:schemeClr val="tx1"/>
                </a:solidFill>
                <a:effectLst/>
                <a:latin typeface="+mn-lt"/>
                <a:ea typeface="+mn-ea"/>
                <a:cs typeface="+mn-cs"/>
              </a:rPr>
              <a:t> at </a:t>
            </a:r>
            <a:r>
              <a:rPr lang="en-US" sz="1200" b="0" i="0" kern="1200" dirty="0" err="1" smtClean="0">
                <a:solidFill>
                  <a:schemeClr val="tx1"/>
                </a:solidFill>
                <a:effectLst/>
                <a:latin typeface="+mn-lt"/>
                <a:ea typeface="+mn-ea"/>
                <a:cs typeface="+mn-cs"/>
              </a:rPr>
              <a:t>jzj</a:t>
            </a:r>
            <a:r>
              <a:rPr lang="en-US" sz="1200" b="0" i="0" kern="1200" dirty="0" smtClean="0">
                <a:solidFill>
                  <a:schemeClr val="tx1"/>
                </a:solidFill>
                <a:effectLst/>
                <a:latin typeface="+mn-lt"/>
                <a:ea typeface="+mn-ea"/>
                <a:cs typeface="+mn-cs"/>
              </a:rPr>
              <a:t> =3.</a:t>
            </a:r>
            <a:r>
              <a:rPr lang="en-US" dirty="0" smtClean="0"/>
              <a:t> </a:t>
            </a:r>
            <a:br>
              <a:rPr lang="en-US" dirty="0" smtClean="0"/>
            </a:br>
            <a:r>
              <a:rPr lang="pl-PL" dirty="0" err="1" smtClean="0">
                <a:effectLst/>
              </a:rPr>
              <a:t>Yuan</a:t>
            </a:r>
            <a:r>
              <a:rPr lang="pl-PL" dirty="0" smtClean="0">
                <a:effectLst/>
              </a:rPr>
              <a:t>, H., </a:t>
            </a:r>
            <a:r>
              <a:rPr lang="pl-PL" dirty="0" err="1" smtClean="0">
                <a:effectLst/>
              </a:rPr>
              <a:t>Ding</a:t>
            </a:r>
            <a:r>
              <a:rPr lang="pl-PL" dirty="0" smtClean="0">
                <a:effectLst/>
              </a:rPr>
              <a:t>, L., </a:t>
            </a:r>
            <a:r>
              <a:rPr lang="pl-PL" dirty="0" err="1" smtClean="0">
                <a:effectLst/>
              </a:rPr>
              <a:t>Zhu</a:t>
            </a:r>
            <a:r>
              <a:rPr lang="pl-PL" dirty="0" smtClean="0">
                <a:effectLst/>
              </a:rPr>
              <a:t>, M., </a:t>
            </a:r>
            <a:r>
              <a:rPr lang="pl-PL" dirty="0" err="1" smtClean="0">
                <a:effectLst/>
              </a:rPr>
              <a:t>Zotev</a:t>
            </a:r>
            <a:r>
              <a:rPr lang="pl-PL" dirty="0" smtClean="0">
                <a:effectLst/>
              </a:rPr>
              <a:t>, V., Phillips, R., &amp; </a:t>
            </a:r>
            <a:r>
              <a:rPr lang="pl-PL" dirty="0" err="1" smtClean="0">
                <a:effectLst/>
              </a:rPr>
              <a:t>Bodurka</a:t>
            </a:r>
            <a:r>
              <a:rPr lang="pl-PL" dirty="0" smtClean="0">
                <a:effectLst/>
              </a:rPr>
              <a:t>, J. (2015). </a:t>
            </a:r>
            <a:r>
              <a:rPr lang="pl-PL" dirty="0" err="1" smtClean="0">
                <a:effectLst/>
              </a:rPr>
              <a:t>Reconstructing</a:t>
            </a:r>
            <a:r>
              <a:rPr lang="pl-PL" dirty="0" smtClean="0">
                <a:effectLst/>
              </a:rPr>
              <a:t> </a:t>
            </a:r>
            <a:r>
              <a:rPr lang="pl-PL" dirty="0" err="1" smtClean="0">
                <a:effectLst/>
              </a:rPr>
              <a:t>Large-Scale</a:t>
            </a:r>
            <a:r>
              <a:rPr lang="pl-PL" dirty="0" smtClean="0">
                <a:effectLst/>
              </a:rPr>
              <a:t> Brain </a:t>
            </a:r>
            <a:r>
              <a:rPr lang="pl-PL" dirty="0" err="1" smtClean="0">
                <a:effectLst/>
              </a:rPr>
              <a:t>Resting-State</a:t>
            </a:r>
            <a:r>
              <a:rPr lang="pl-PL" dirty="0" smtClean="0">
                <a:effectLst/>
              </a:rPr>
              <a:t> Networks from High-Resolution EEG: </a:t>
            </a:r>
            <a:r>
              <a:rPr lang="pl-PL" dirty="0" err="1" smtClean="0">
                <a:effectLst/>
              </a:rPr>
              <a:t>Spatial</a:t>
            </a:r>
            <a:r>
              <a:rPr lang="pl-PL" dirty="0" smtClean="0">
                <a:effectLst/>
              </a:rPr>
              <a:t> and </a:t>
            </a:r>
            <a:r>
              <a:rPr lang="pl-PL" dirty="0" err="1" smtClean="0">
                <a:effectLst/>
              </a:rPr>
              <a:t>Temporal</a:t>
            </a:r>
            <a:r>
              <a:rPr lang="pl-PL" dirty="0" smtClean="0">
                <a:effectLst/>
              </a:rPr>
              <a:t> </a:t>
            </a:r>
            <a:r>
              <a:rPr lang="pl-PL" dirty="0" err="1" smtClean="0">
                <a:effectLst/>
              </a:rPr>
              <a:t>Comparisons</a:t>
            </a:r>
            <a:r>
              <a:rPr lang="pl-PL" dirty="0" smtClean="0">
                <a:effectLst/>
              </a:rPr>
              <a:t> with </a:t>
            </a:r>
            <a:r>
              <a:rPr lang="pl-PL" dirty="0" err="1" smtClean="0">
                <a:effectLst/>
              </a:rPr>
              <a:t>fMRI</a:t>
            </a:r>
            <a:r>
              <a:rPr lang="pl-PL" dirty="0" smtClean="0">
                <a:effectLst/>
              </a:rPr>
              <a:t>. </a:t>
            </a:r>
            <a:r>
              <a:rPr lang="pl-PL" i="1" dirty="0" smtClean="0">
                <a:effectLst/>
              </a:rPr>
              <a:t>Brain Connectivity</a:t>
            </a:r>
            <a:r>
              <a:rPr lang="pl-PL" dirty="0" smtClean="0">
                <a:effectLst/>
              </a:rPr>
              <a:t>, </a:t>
            </a:r>
            <a:r>
              <a:rPr lang="pl-PL" i="1" dirty="0" smtClean="0">
                <a:effectLst/>
              </a:rPr>
              <a:t>6</a:t>
            </a:r>
            <a:r>
              <a:rPr lang="pl-PL" dirty="0" smtClean="0">
                <a:effectLst/>
              </a:rPr>
              <a:t>(2), 122–135. </a:t>
            </a:r>
            <a:r>
              <a:rPr lang="pl-PL" dirty="0" smtClean="0">
                <a:effectLst/>
                <a:hlinkClick r:id="rId3"/>
              </a:rPr>
              <a:t>https://doi.org/10.1089/brain.2014.0336</a:t>
            </a:r>
            <a:endParaRPr lang="pl-PL" dirty="0" smtClean="0">
              <a:effectLst/>
            </a:endParaRPr>
          </a:p>
        </p:txBody>
      </p:sp>
      <p:sp>
        <p:nvSpPr>
          <p:cNvPr id="4" name="Symbol zastępczy numeru slajdu 3"/>
          <p:cNvSpPr>
            <a:spLocks noGrp="1"/>
          </p:cNvSpPr>
          <p:nvPr>
            <p:ph type="sldNum" sz="quarter" idx="10"/>
          </p:nvPr>
        </p:nvSpPr>
        <p:spPr/>
        <p:txBody>
          <a:bodyPr/>
          <a:lstStyle/>
          <a:p>
            <a:fld id="{0FB0F70B-A5D0-48AB-BE9B-19E3DED6EB4B}" type="slidenum">
              <a:rPr lang="pl-PL" smtClean="0">
                <a:solidFill>
                  <a:prstClr val="black"/>
                </a:solidFill>
              </a:rPr>
              <a:pPr/>
              <a:t>37</a:t>
            </a:fld>
            <a:endParaRPr lang="pl-PL">
              <a:solidFill>
                <a:prstClr val="black"/>
              </a:solidFill>
            </a:endParaRPr>
          </a:p>
        </p:txBody>
      </p:sp>
    </p:spTree>
    <p:extLst>
      <p:ext uri="{BB962C8B-B14F-4D97-AF65-F5344CB8AC3E}">
        <p14:creationId xmlns:p14="http://schemas.microsoft.com/office/powerpoint/2010/main" val="4020981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kumimoji="1" lang="en-US" sz="1200" b="0" i="0" kern="1200" dirty="0" smtClean="0">
                <a:solidFill>
                  <a:schemeClr val="tx1"/>
                </a:solidFill>
                <a:effectLst/>
                <a:latin typeface="Arial Unicode MS" pitchFamily="34" charset="-128"/>
                <a:ea typeface="+mn-ea"/>
                <a:cs typeface="+mn-cs"/>
              </a:rPr>
              <a:t>Using the wavelet transform, each sensor signal is decomposed into six power-of-two frequency bands that are</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smtClean="0">
                <a:solidFill>
                  <a:schemeClr val="tx1"/>
                </a:solidFill>
                <a:effectLst/>
                <a:latin typeface="Arial Unicode MS" pitchFamily="34" charset="-128"/>
                <a:ea typeface="+mn-ea"/>
                <a:cs typeface="+mn-cs"/>
              </a:rPr>
              <a:t>approximately equal to the commonly used </a:t>
            </a:r>
            <a:r>
              <a:rPr kumimoji="1" lang="en-US" sz="1200" b="0" i="0" kern="1200" dirty="0" err="1" smtClean="0">
                <a:solidFill>
                  <a:schemeClr val="tx1"/>
                </a:solidFill>
                <a:effectLst/>
                <a:latin typeface="Arial Unicode MS" pitchFamily="34" charset="-128"/>
                <a:ea typeface="+mn-ea"/>
                <a:cs typeface="+mn-cs"/>
              </a:rPr>
              <a:t>defnitions</a:t>
            </a:r>
            <a:r>
              <a:rPr kumimoji="1" lang="en-US" sz="1200" b="0" i="0" kern="1200" dirty="0" smtClean="0">
                <a:solidFill>
                  <a:schemeClr val="tx1"/>
                </a:solidFill>
                <a:effectLst/>
                <a:latin typeface="Arial Unicode MS" pitchFamily="34" charset="-128"/>
                <a:ea typeface="+mn-ea"/>
                <a:cs typeface="+mn-cs"/>
              </a:rPr>
              <a:t> of delta, theta, alpha, beta, gamma, and gamma + bands</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smtClean="0">
                <a:solidFill>
                  <a:schemeClr val="tx1"/>
                </a:solidFill>
                <a:effectLst/>
                <a:latin typeface="Arial Unicode MS" pitchFamily="34" charset="-128"/>
                <a:ea typeface="+mn-ea"/>
                <a:cs typeface="+mn-cs"/>
              </a:rPr>
              <a:t>used for EEG analysis. </a:t>
            </a:r>
            <a:r>
              <a:rPr kumimoji="1" lang="en-US" sz="1200" b="0" i="0" kern="1200" dirty="0" err="1" smtClean="0">
                <a:solidFill>
                  <a:schemeClr val="tx1"/>
                </a:solidFill>
                <a:effectLst/>
                <a:latin typeface="Arial Unicode MS" pitchFamily="34" charset="-128"/>
                <a:ea typeface="+mn-ea"/>
                <a:cs typeface="+mn-cs"/>
              </a:rPr>
              <a:t>Te</a:t>
            </a:r>
            <a:r>
              <a:rPr kumimoji="1" lang="en-US" sz="1200" b="0" i="0" kern="1200" dirty="0" smtClean="0">
                <a:solidFill>
                  <a:schemeClr val="tx1"/>
                </a:solidFill>
                <a:effectLst/>
                <a:latin typeface="Arial Unicode MS" pitchFamily="34" charset="-128"/>
                <a:ea typeface="+mn-ea"/>
                <a:cs typeface="+mn-cs"/>
              </a:rPr>
              <a:t> </a:t>
            </a:r>
            <a:r>
              <a:rPr kumimoji="1" lang="en-US" sz="1200" b="0" i="0" kern="1200" dirty="0" err="1" smtClean="0">
                <a:solidFill>
                  <a:schemeClr val="tx1"/>
                </a:solidFill>
                <a:effectLst/>
                <a:latin typeface="Arial Unicode MS" pitchFamily="34" charset="-128"/>
                <a:ea typeface="+mn-ea"/>
                <a:cs typeface="+mn-cs"/>
              </a:rPr>
              <a:t>specifc</a:t>
            </a:r>
            <a:r>
              <a:rPr kumimoji="1" lang="en-US" sz="1200" b="0" i="0" kern="1200" dirty="0" smtClean="0">
                <a:solidFill>
                  <a:schemeClr val="tx1"/>
                </a:solidFill>
                <a:effectLst/>
                <a:latin typeface="Arial Unicode MS" pitchFamily="34" charset="-128"/>
                <a:ea typeface="+mn-ea"/>
                <a:cs typeface="+mn-cs"/>
              </a:rPr>
              <a:t> </a:t>
            </a:r>
            <a:r>
              <a:rPr kumimoji="1" lang="en-US" sz="1200" b="0" i="0" kern="1200" dirty="0" err="1" smtClean="0">
                <a:solidFill>
                  <a:schemeClr val="tx1"/>
                </a:solidFill>
                <a:effectLst/>
                <a:latin typeface="Arial Unicode MS" pitchFamily="34" charset="-128"/>
                <a:ea typeface="+mn-ea"/>
                <a:cs typeface="+mn-cs"/>
              </a:rPr>
              <a:t>sofware</a:t>
            </a:r>
            <a:r>
              <a:rPr kumimoji="1" lang="en-US" sz="1200" b="0" i="0" kern="1200" dirty="0" smtClean="0">
                <a:solidFill>
                  <a:schemeClr val="tx1"/>
                </a:solidFill>
                <a:effectLst/>
                <a:latin typeface="Arial Unicode MS" pitchFamily="34" charset="-128"/>
                <a:ea typeface="+mn-ea"/>
                <a:cs typeface="+mn-cs"/>
              </a:rPr>
              <a:t> used for the wavelet transform is publicly available, along with</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smtClean="0">
                <a:solidFill>
                  <a:schemeClr val="tx1"/>
                </a:solidFill>
                <a:effectLst/>
                <a:latin typeface="Arial Unicode MS" pitchFamily="34" charset="-128"/>
                <a:ea typeface="+mn-ea"/>
                <a:cs typeface="+mn-cs"/>
              </a:rPr>
              <a:t>instructions and python code, at: https://pywavelets.readthedocs.io. Table 2 shows the six frequency bands used</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smtClean="0">
                <a:solidFill>
                  <a:schemeClr val="tx1"/>
                </a:solidFill>
                <a:effectLst/>
                <a:latin typeface="Arial Unicode MS" pitchFamily="34" charset="-128"/>
                <a:ea typeface="+mn-ea"/>
                <a:cs typeface="+mn-cs"/>
              </a:rPr>
              <a:t>in this study.</a:t>
            </a:r>
            <a:r>
              <a:rPr lang="en-US" dirty="0" smtClean="0"/>
              <a:t> </a:t>
            </a:r>
            <a:br>
              <a:rPr lang="en-US" dirty="0" smtClean="0"/>
            </a:br>
            <a:endParaRPr lang="pl-PL" dirty="0"/>
          </a:p>
        </p:txBody>
      </p:sp>
      <p:sp>
        <p:nvSpPr>
          <p:cNvPr id="4" name="Symbol zastępczy stopki 3"/>
          <p:cNvSpPr>
            <a:spLocks noGrp="1"/>
          </p:cNvSpPr>
          <p:nvPr>
            <p:ph type="ftr" sz="quarter" idx="10"/>
          </p:nvPr>
        </p:nvSpPr>
        <p:spPr/>
        <p:txBody>
          <a:bodyPr/>
          <a:lstStyle/>
          <a:p>
            <a:pPr>
              <a:defRPr/>
            </a:pPr>
            <a:r>
              <a:rPr lang="en-US" smtClean="0"/>
              <a:t>(c) 1999. Tralvex Yeap. All Rights Reserved</a:t>
            </a:r>
            <a:endParaRPr lang="en-US"/>
          </a:p>
        </p:txBody>
      </p:sp>
      <p:sp>
        <p:nvSpPr>
          <p:cNvPr id="5" name="Symbol zastępczy numeru slajdu 4"/>
          <p:cNvSpPr>
            <a:spLocks noGrp="1"/>
          </p:cNvSpPr>
          <p:nvPr>
            <p:ph type="sldNum" sz="quarter" idx="11"/>
          </p:nvPr>
        </p:nvSpPr>
        <p:spPr/>
        <p:txBody>
          <a:bodyPr/>
          <a:lstStyle/>
          <a:p>
            <a:pPr>
              <a:defRPr/>
            </a:pPr>
            <a:fld id="{4A76EC1E-BF08-4C0C-8B88-87B190097198}" type="slidenum">
              <a:rPr lang="en-US" smtClean="0"/>
              <a:pPr>
                <a:defRPr/>
              </a:pPr>
              <a:t>39</a:t>
            </a:fld>
            <a:endParaRPr lang="en-US"/>
          </a:p>
        </p:txBody>
      </p:sp>
    </p:spTree>
    <p:extLst>
      <p:ext uri="{BB962C8B-B14F-4D97-AF65-F5344CB8AC3E}">
        <p14:creationId xmlns:p14="http://schemas.microsoft.com/office/powerpoint/2010/main" val="836602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buClr>
                <a:srgbClr val="1F497D"/>
              </a:buClr>
              <a:defRPr/>
            </a:pPr>
            <a:r>
              <a:rPr lang="en-US">
                <a:solidFill>
                  <a:prstClr val="black"/>
                </a:solidFill>
              </a:rPr>
              <a:t>(c) 1999. Tralvex Yeap. All Rights Reserved</a:t>
            </a:r>
          </a:p>
        </p:txBody>
      </p:sp>
      <p:sp>
        <p:nvSpPr>
          <p:cNvPr id="6" name="Rectangle 7"/>
          <p:cNvSpPr>
            <a:spLocks noGrp="1" noChangeArrowheads="1"/>
          </p:cNvSpPr>
          <p:nvPr>
            <p:ph type="sldNum" sz="quarter" idx="5"/>
          </p:nvPr>
        </p:nvSpPr>
        <p:spPr/>
        <p:txBody>
          <a:bodyPr/>
          <a:lstStyle/>
          <a:p>
            <a:pPr>
              <a:buClr>
                <a:srgbClr val="1F497D"/>
              </a:buClr>
              <a:defRPr/>
            </a:pPr>
            <a:fld id="{5824DF34-B1CE-4866-AEA7-49AED8513B2C}" type="slidenum">
              <a:rPr lang="en-US">
                <a:solidFill>
                  <a:prstClr val="black"/>
                </a:solidFill>
              </a:rPr>
              <a:pPr>
                <a:buClr>
                  <a:srgbClr val="1F497D"/>
                </a:buClr>
                <a:defRPr/>
              </a:pPr>
              <a:t>40</a:t>
            </a:fld>
            <a:endParaRPr lang="en-US">
              <a:solidFill>
                <a:prstClr val="black"/>
              </a:solidFill>
            </a:endParaRPr>
          </a:p>
        </p:txBody>
      </p:sp>
      <p:sp>
        <p:nvSpPr>
          <p:cNvPr id="82948" name="Rectangle 2"/>
          <p:cNvSpPr>
            <a:spLocks noGrp="1" noRot="1" noChangeAspect="1" noChangeArrowheads="1" noTextEdit="1"/>
          </p:cNvSpPr>
          <p:nvPr>
            <p:ph type="sldImg"/>
          </p:nvPr>
        </p:nvSpPr>
        <p:spPr>
          <a:ln/>
        </p:spPr>
      </p:sp>
      <p:sp>
        <p:nvSpPr>
          <p:cNvPr id="829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kumimoji="1" lang="en-US" sz="1200" b="0" i="0" kern="1200" dirty="0" smtClean="0">
                <a:solidFill>
                  <a:schemeClr val="tx1"/>
                </a:solidFill>
                <a:effectLst/>
                <a:latin typeface="Arial Unicode MS" pitchFamily="34" charset="-128"/>
                <a:ea typeface="+mn-ea"/>
                <a:cs typeface="+mn-cs"/>
              </a:rPr>
              <a:t>Using the wavelet transform, each sensor signal is decomposed into six power-of-two frequency bands that are</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smtClean="0">
                <a:solidFill>
                  <a:schemeClr val="tx1"/>
                </a:solidFill>
                <a:effectLst/>
                <a:latin typeface="Arial Unicode MS" pitchFamily="34" charset="-128"/>
                <a:ea typeface="+mn-ea"/>
                <a:cs typeface="+mn-cs"/>
              </a:rPr>
              <a:t>approximately equal to the commonly used </a:t>
            </a:r>
            <a:r>
              <a:rPr kumimoji="1" lang="en-US" sz="1200" b="0" i="0" kern="1200" dirty="0" err="1" smtClean="0">
                <a:solidFill>
                  <a:schemeClr val="tx1"/>
                </a:solidFill>
                <a:effectLst/>
                <a:latin typeface="Arial Unicode MS" pitchFamily="34" charset="-128"/>
                <a:ea typeface="+mn-ea"/>
                <a:cs typeface="+mn-cs"/>
              </a:rPr>
              <a:t>defnitions</a:t>
            </a:r>
            <a:r>
              <a:rPr kumimoji="1" lang="en-US" sz="1200" b="0" i="0" kern="1200" dirty="0" smtClean="0">
                <a:solidFill>
                  <a:schemeClr val="tx1"/>
                </a:solidFill>
                <a:effectLst/>
                <a:latin typeface="Arial Unicode MS" pitchFamily="34" charset="-128"/>
                <a:ea typeface="+mn-ea"/>
                <a:cs typeface="+mn-cs"/>
              </a:rPr>
              <a:t> of delta, theta, alpha, beta, gamma, and gamma + bands</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smtClean="0">
                <a:solidFill>
                  <a:schemeClr val="tx1"/>
                </a:solidFill>
                <a:effectLst/>
                <a:latin typeface="Arial Unicode MS" pitchFamily="34" charset="-128"/>
                <a:ea typeface="+mn-ea"/>
                <a:cs typeface="+mn-cs"/>
              </a:rPr>
              <a:t>used for EEG analysis. </a:t>
            </a:r>
            <a:r>
              <a:rPr kumimoji="1" lang="en-US" sz="1200" b="0" i="0" kern="1200" dirty="0" err="1" smtClean="0">
                <a:solidFill>
                  <a:schemeClr val="tx1"/>
                </a:solidFill>
                <a:effectLst/>
                <a:latin typeface="Arial Unicode MS" pitchFamily="34" charset="-128"/>
                <a:ea typeface="+mn-ea"/>
                <a:cs typeface="+mn-cs"/>
              </a:rPr>
              <a:t>Te</a:t>
            </a:r>
            <a:r>
              <a:rPr kumimoji="1" lang="en-US" sz="1200" b="0" i="0" kern="1200" dirty="0" smtClean="0">
                <a:solidFill>
                  <a:schemeClr val="tx1"/>
                </a:solidFill>
                <a:effectLst/>
                <a:latin typeface="Arial Unicode MS" pitchFamily="34" charset="-128"/>
                <a:ea typeface="+mn-ea"/>
                <a:cs typeface="+mn-cs"/>
              </a:rPr>
              <a:t> </a:t>
            </a:r>
            <a:r>
              <a:rPr kumimoji="1" lang="en-US" sz="1200" b="0" i="0" kern="1200" dirty="0" err="1" smtClean="0">
                <a:solidFill>
                  <a:schemeClr val="tx1"/>
                </a:solidFill>
                <a:effectLst/>
                <a:latin typeface="Arial Unicode MS" pitchFamily="34" charset="-128"/>
                <a:ea typeface="+mn-ea"/>
                <a:cs typeface="+mn-cs"/>
              </a:rPr>
              <a:t>specifc</a:t>
            </a:r>
            <a:r>
              <a:rPr kumimoji="1" lang="en-US" sz="1200" b="0" i="0" kern="1200" dirty="0" smtClean="0">
                <a:solidFill>
                  <a:schemeClr val="tx1"/>
                </a:solidFill>
                <a:effectLst/>
                <a:latin typeface="Arial Unicode MS" pitchFamily="34" charset="-128"/>
                <a:ea typeface="+mn-ea"/>
                <a:cs typeface="+mn-cs"/>
              </a:rPr>
              <a:t> </a:t>
            </a:r>
            <a:r>
              <a:rPr kumimoji="1" lang="en-US" sz="1200" b="0" i="0" kern="1200" dirty="0" err="1" smtClean="0">
                <a:solidFill>
                  <a:schemeClr val="tx1"/>
                </a:solidFill>
                <a:effectLst/>
                <a:latin typeface="Arial Unicode MS" pitchFamily="34" charset="-128"/>
                <a:ea typeface="+mn-ea"/>
                <a:cs typeface="+mn-cs"/>
              </a:rPr>
              <a:t>sofware</a:t>
            </a:r>
            <a:r>
              <a:rPr kumimoji="1" lang="en-US" sz="1200" b="0" i="0" kern="1200" dirty="0" smtClean="0">
                <a:solidFill>
                  <a:schemeClr val="tx1"/>
                </a:solidFill>
                <a:effectLst/>
                <a:latin typeface="Arial Unicode MS" pitchFamily="34" charset="-128"/>
                <a:ea typeface="+mn-ea"/>
                <a:cs typeface="+mn-cs"/>
              </a:rPr>
              <a:t> used for the wavelet transform is publicly available, along with</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smtClean="0">
                <a:solidFill>
                  <a:schemeClr val="tx1"/>
                </a:solidFill>
                <a:effectLst/>
                <a:latin typeface="Arial Unicode MS" pitchFamily="34" charset="-128"/>
                <a:ea typeface="+mn-ea"/>
                <a:cs typeface="+mn-cs"/>
              </a:rPr>
              <a:t>instructions and python code, at: https://pywavelets.readthedocs.io. Table 2 shows the six frequency bands used</a:t>
            </a:r>
            <a:br>
              <a:rPr kumimoji="1" lang="en-US" sz="1200" b="0" i="0" kern="1200" dirty="0" smtClean="0">
                <a:solidFill>
                  <a:schemeClr val="tx1"/>
                </a:solidFill>
                <a:effectLst/>
                <a:latin typeface="Arial Unicode MS" pitchFamily="34" charset="-128"/>
                <a:ea typeface="+mn-ea"/>
                <a:cs typeface="+mn-cs"/>
              </a:rPr>
            </a:br>
            <a:r>
              <a:rPr kumimoji="1" lang="en-US" sz="1200" b="0" i="0" kern="1200" dirty="0" smtClean="0">
                <a:solidFill>
                  <a:schemeClr val="tx1"/>
                </a:solidFill>
                <a:effectLst/>
                <a:latin typeface="Arial Unicode MS" pitchFamily="34" charset="-128"/>
                <a:ea typeface="+mn-ea"/>
                <a:cs typeface="+mn-cs"/>
              </a:rPr>
              <a:t>in this study.</a:t>
            </a:r>
            <a:r>
              <a:rPr lang="en-US" dirty="0" smtClean="0"/>
              <a:t> </a:t>
            </a:r>
            <a:br>
              <a:rPr lang="en-US" dirty="0" smtClean="0"/>
            </a:br>
            <a:endParaRPr lang="pl-PL" dirty="0"/>
          </a:p>
        </p:txBody>
      </p:sp>
      <p:sp>
        <p:nvSpPr>
          <p:cNvPr id="4" name="Symbol zastępczy stopki 3"/>
          <p:cNvSpPr>
            <a:spLocks noGrp="1"/>
          </p:cNvSpPr>
          <p:nvPr>
            <p:ph type="ftr" sz="quarter" idx="10"/>
          </p:nvPr>
        </p:nvSpPr>
        <p:spPr/>
        <p:txBody>
          <a:bodyPr/>
          <a:lstStyle/>
          <a:p>
            <a:pPr>
              <a:defRPr/>
            </a:pPr>
            <a:r>
              <a:rPr lang="en-US" smtClean="0"/>
              <a:t>(c) 1999. Tralvex Yeap. All Rights Reserved</a:t>
            </a:r>
            <a:endParaRPr lang="en-US"/>
          </a:p>
        </p:txBody>
      </p:sp>
      <p:sp>
        <p:nvSpPr>
          <p:cNvPr id="5" name="Symbol zastępczy numeru slajdu 4"/>
          <p:cNvSpPr>
            <a:spLocks noGrp="1"/>
          </p:cNvSpPr>
          <p:nvPr>
            <p:ph type="sldNum" sz="quarter" idx="11"/>
          </p:nvPr>
        </p:nvSpPr>
        <p:spPr/>
        <p:txBody>
          <a:bodyPr/>
          <a:lstStyle/>
          <a:p>
            <a:pPr>
              <a:defRPr/>
            </a:pPr>
            <a:fld id="{4A76EC1E-BF08-4C0C-8B88-87B190097198}" type="slidenum">
              <a:rPr lang="en-US" smtClean="0"/>
              <a:pPr>
                <a:defRPr/>
              </a:pPr>
              <a:t>41</a:t>
            </a:fld>
            <a:endParaRPr lang="en-US"/>
          </a:p>
        </p:txBody>
      </p:sp>
    </p:spTree>
    <p:extLst>
      <p:ext uri="{BB962C8B-B14F-4D97-AF65-F5344CB8AC3E}">
        <p14:creationId xmlns:p14="http://schemas.microsoft.com/office/powerpoint/2010/main" val="836602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https://www.sciencedirect.com/science/article/pii/S0896627314004887</a:t>
            </a:r>
            <a:r>
              <a:rPr lang="en-US" baseline="0" dirty="0" smtClean="0"/>
              <a:t>    </a:t>
            </a:r>
            <a:r>
              <a:rPr kumimoji="1" lang="pl-PL" sz="1200" b="0" i="0" kern="1200" dirty="0" err="1" smtClean="0">
                <a:solidFill>
                  <a:schemeClr val="tx1"/>
                </a:solidFill>
                <a:effectLst/>
                <a:latin typeface="Arial Unicode MS" pitchFamily="34" charset="-128"/>
                <a:ea typeface="+mn-ea"/>
                <a:cs typeface="+mn-cs"/>
                <a:hlinkClick r:id="rId3"/>
              </a:rPr>
              <a:t>DiLuca</a:t>
            </a:r>
            <a:r>
              <a:rPr kumimoji="1" lang="pl-PL" sz="1200" b="0" i="0" kern="1200" dirty="0" smtClean="0">
                <a:solidFill>
                  <a:schemeClr val="tx1"/>
                </a:solidFill>
                <a:effectLst/>
                <a:latin typeface="Arial Unicode MS" pitchFamily="34" charset="-128"/>
                <a:ea typeface="+mn-ea"/>
                <a:cs typeface="+mn-cs"/>
                <a:hlinkClick r:id="rId3"/>
              </a:rPr>
              <a:t> and </a:t>
            </a:r>
            <a:r>
              <a:rPr kumimoji="1" lang="pl-PL" sz="1200" b="0" i="0" kern="1200" dirty="0" err="1" smtClean="0">
                <a:solidFill>
                  <a:schemeClr val="tx1"/>
                </a:solidFill>
                <a:effectLst/>
                <a:latin typeface="Arial Unicode MS" pitchFamily="34" charset="-128"/>
                <a:ea typeface="+mn-ea"/>
                <a:cs typeface="+mn-cs"/>
                <a:hlinkClick r:id="rId3"/>
              </a:rPr>
              <a:t>Olesen</a:t>
            </a:r>
            <a:r>
              <a:rPr kumimoji="1" lang="pl-PL" sz="1200" b="0" i="0" kern="1200" dirty="0" smtClean="0">
                <a:solidFill>
                  <a:schemeClr val="tx1"/>
                </a:solidFill>
                <a:effectLst/>
                <a:latin typeface="Arial Unicode MS" pitchFamily="34" charset="-128"/>
                <a:ea typeface="+mn-ea"/>
                <a:cs typeface="+mn-cs"/>
                <a:hlinkClick r:id="rId3"/>
              </a:rPr>
              <a:t>, 2014</a:t>
            </a:r>
            <a:r>
              <a:rPr kumimoji="1" lang="en-US" sz="1200" b="0" i="0" kern="1200" baseline="0" dirty="0" smtClean="0">
                <a:solidFill>
                  <a:schemeClr val="tx1"/>
                </a:solidFill>
                <a:effectLst/>
                <a:latin typeface="Arial Unicode MS" pitchFamily="34" charset="-128"/>
                <a:ea typeface="+mn-ea"/>
                <a:cs typeface="+mn-cs"/>
              </a:rPr>
              <a:t> </a:t>
            </a:r>
          </a:p>
          <a:p>
            <a:r>
              <a:rPr lang="pl-PL" dirty="0" smtClean="0"/>
              <a:t>https://onlinelibrary.wiley.com/doi/pdf/10.1111/ejn.13236</a:t>
            </a:r>
            <a:r>
              <a:rPr lang="en-US" dirty="0" smtClean="0"/>
              <a:t> </a:t>
            </a:r>
          </a:p>
          <a:p>
            <a:r>
              <a:rPr lang="pl-PL" dirty="0" smtClean="0"/>
              <a:t>https://www.sciencedirect.com/science/article/pii/S0924977X1100215X</a:t>
            </a:r>
            <a:r>
              <a:rPr lang="en-US" dirty="0" smtClean="0"/>
              <a:t>  </a:t>
            </a:r>
            <a:endParaRPr lang="pl-PL" dirty="0"/>
          </a:p>
        </p:txBody>
      </p:sp>
      <p:sp>
        <p:nvSpPr>
          <p:cNvPr id="4" name="Symbol zastępczy stopki 3"/>
          <p:cNvSpPr>
            <a:spLocks noGrp="1"/>
          </p:cNvSpPr>
          <p:nvPr>
            <p:ph type="ftr" sz="quarter" idx="10"/>
          </p:nvPr>
        </p:nvSpPr>
        <p:spPr/>
        <p:txBody>
          <a:bodyPr/>
          <a:lstStyle/>
          <a:p>
            <a:pPr>
              <a:defRPr/>
            </a:pPr>
            <a:r>
              <a:rPr lang="en-US" smtClean="0">
                <a:solidFill>
                  <a:prstClr val="white"/>
                </a:solidFill>
              </a:rPr>
              <a:t>(c) 1999. Tralvex Yeap. All Rights Reserved</a:t>
            </a:r>
            <a:endParaRPr lang="en-US" dirty="0">
              <a:solidFill>
                <a:prstClr val="white"/>
              </a:solidFill>
            </a:endParaRPr>
          </a:p>
        </p:txBody>
      </p:sp>
      <p:sp>
        <p:nvSpPr>
          <p:cNvPr id="5" name="Symbol zastępczy numeru slajdu 4"/>
          <p:cNvSpPr>
            <a:spLocks noGrp="1"/>
          </p:cNvSpPr>
          <p:nvPr>
            <p:ph type="sldNum" sz="quarter" idx="11"/>
          </p:nvPr>
        </p:nvSpPr>
        <p:spPr/>
        <p:txBody>
          <a:bodyPr/>
          <a:lstStyle/>
          <a:p>
            <a:pPr>
              <a:defRPr/>
            </a:pPr>
            <a:fld id="{4A76EC1E-BF08-4C0C-8B88-87B190097198}" type="slidenum">
              <a:rPr lang="en-US" smtClean="0">
                <a:solidFill>
                  <a:prstClr val="white"/>
                </a:solidFill>
              </a:rPr>
              <a:pPr>
                <a:defRPr/>
              </a:pPr>
              <a:t>3</a:t>
            </a:fld>
            <a:endParaRPr lang="en-US">
              <a:solidFill>
                <a:prstClr val="white"/>
              </a:solidFill>
            </a:endParaRPr>
          </a:p>
        </p:txBody>
      </p:sp>
    </p:spTree>
    <p:extLst>
      <p:ext uri="{BB962C8B-B14F-4D97-AF65-F5344CB8AC3E}">
        <p14:creationId xmlns:p14="http://schemas.microsoft.com/office/powerpoint/2010/main" val="102656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933450" y="728663"/>
            <a:ext cx="4859338" cy="36433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72624" y="4614109"/>
            <a:ext cx="5380990" cy="4371261"/>
          </a:xfrm>
          <a:prstGeom prst="rect">
            <a:avLst/>
          </a:prstGeom>
        </p:spPr>
        <p:txBody>
          <a:bodyPr lIns="91425" tIns="91425" rIns="91425" bIns="91425" anchor="t" anchorCtr="0">
            <a:noAutofit/>
          </a:bodyPr>
          <a:lstStyle/>
          <a:p>
            <a:pPr lvl="0" rtl="0">
              <a:spcBef>
                <a:spcPts val="0"/>
              </a:spcBef>
              <a:buNone/>
            </a:pPr>
            <a:r>
              <a:rPr kumimoji="1" lang="en-US" sz="1200" b="0" i="0" kern="1200" dirty="0" smtClean="0">
                <a:solidFill>
                  <a:schemeClr val="tx1"/>
                </a:solidFill>
                <a:effectLst/>
                <a:latin typeface="Arial Unicode MS" pitchFamily="34" charset="-128"/>
                <a:ea typeface="+mn-ea"/>
                <a:cs typeface="+mn-cs"/>
              </a:rPr>
              <a:t>Characteristic path length </a:t>
            </a:r>
            <a:r>
              <a:rPr kumimoji="1" lang="en-US" sz="1200" b="0" i="0" kern="1200" smtClean="0">
                <a:solidFill>
                  <a:schemeClr val="tx1"/>
                </a:solidFill>
                <a:effectLst/>
                <a:latin typeface="Arial Unicode MS" pitchFamily="34" charset="-128"/>
                <a:ea typeface="+mn-ea"/>
                <a:cs typeface="+mn-cs"/>
              </a:rPr>
              <a:t>(l)</a:t>
            </a:r>
            <a:r>
              <a:rPr kumimoji="1" lang="en-US" sz="1200" b="0" i="0" kern="1200" baseline="0" smtClean="0">
                <a:solidFill>
                  <a:schemeClr val="tx1"/>
                </a:solidFill>
                <a:effectLst/>
                <a:latin typeface="Arial Unicode MS" pitchFamily="34" charset="-128"/>
                <a:ea typeface="+mn-ea"/>
                <a:cs typeface="+mn-cs"/>
              </a:rPr>
              <a:t> </a:t>
            </a:r>
            <a:r>
              <a:rPr kumimoji="1" lang="en-US" sz="1200" b="0" i="0" kern="1200" smtClean="0">
                <a:solidFill>
                  <a:schemeClr val="tx1"/>
                </a:solidFill>
                <a:effectLst/>
                <a:latin typeface="Arial Unicode MS" pitchFamily="34" charset="-128"/>
                <a:ea typeface="+mn-ea"/>
                <a:cs typeface="+mn-cs"/>
              </a:rPr>
              <a:t>is </a:t>
            </a:r>
            <a:r>
              <a:rPr kumimoji="1" lang="en-US" sz="1200" b="0" i="0" kern="1200" dirty="0" smtClean="0">
                <a:solidFill>
                  <a:schemeClr val="tx1"/>
                </a:solidFill>
                <a:effectLst/>
                <a:latin typeface="Arial Unicode MS" pitchFamily="34" charset="-128"/>
                <a:ea typeface="+mn-ea"/>
                <a:cs typeface="+mn-cs"/>
              </a:rPr>
              <a:t>a measure of the mean number of links that must be </a:t>
            </a:r>
            <a:r>
              <a:rPr kumimoji="1" lang="en-US" sz="1200" b="0" i="0" kern="1200" smtClean="0">
                <a:solidFill>
                  <a:schemeClr val="tx1"/>
                </a:solidFill>
                <a:effectLst/>
                <a:latin typeface="Arial Unicode MS" pitchFamily="34" charset="-128"/>
                <a:ea typeface="+mn-ea"/>
                <a:cs typeface="+mn-cs"/>
              </a:rPr>
              <a:t>traversed in</a:t>
            </a:r>
            <a:r>
              <a:rPr kumimoji="1" lang="en-US" sz="1200" b="0" i="0" kern="1200" baseline="0" smtClean="0">
                <a:solidFill>
                  <a:schemeClr val="tx1"/>
                </a:solidFill>
                <a:effectLst/>
                <a:latin typeface="Arial Unicode MS" pitchFamily="34" charset="-128"/>
                <a:ea typeface="+mn-ea"/>
                <a:cs typeface="+mn-cs"/>
              </a:rPr>
              <a:t> </a:t>
            </a:r>
            <a:r>
              <a:rPr kumimoji="1" lang="en-US" sz="1200" b="0" i="0" kern="1200" smtClean="0">
                <a:solidFill>
                  <a:schemeClr val="tx1"/>
                </a:solidFill>
                <a:effectLst/>
                <a:latin typeface="Arial Unicode MS" pitchFamily="34" charset="-128"/>
                <a:ea typeface="+mn-ea"/>
                <a:cs typeface="+mn-cs"/>
              </a:rPr>
              <a:t>order </a:t>
            </a:r>
            <a:r>
              <a:rPr kumimoji="1" lang="en-US" sz="1200" b="0" i="0" kern="1200" dirty="0" smtClean="0">
                <a:solidFill>
                  <a:schemeClr val="tx1"/>
                </a:solidFill>
                <a:effectLst/>
                <a:latin typeface="Arial Unicode MS" pitchFamily="34" charset="-128"/>
                <a:ea typeface="+mn-ea"/>
                <a:cs typeface="+mn-cs"/>
              </a:rPr>
              <a:t>to travel between any two nodes in the network. </a:t>
            </a:r>
          </a:p>
          <a:p>
            <a:pPr lvl="0" rtl="0">
              <a:spcBef>
                <a:spcPts val="0"/>
              </a:spcBef>
              <a:buNone/>
            </a:pPr>
            <a:r>
              <a:rPr kumimoji="1" lang="en-US" sz="1200" b="0" i="0" kern="1200" dirty="0" smtClean="0">
                <a:solidFill>
                  <a:schemeClr val="tx1"/>
                </a:solidFill>
                <a:effectLst/>
                <a:latin typeface="Arial Unicode MS" pitchFamily="34" charset="-128"/>
                <a:ea typeface="+mn-ea"/>
                <a:cs typeface="+mn-cs"/>
              </a:rPr>
              <a:t>Clustering</a:t>
            </a:r>
            <a:r>
              <a:rPr kumimoji="1" lang="en-US" sz="1200" b="0" i="0" kern="1200" baseline="0" dirty="0" smtClean="0">
                <a:solidFill>
                  <a:schemeClr val="tx1"/>
                </a:solidFill>
                <a:effectLst/>
                <a:latin typeface="Arial Unicode MS" pitchFamily="34" charset="-128"/>
                <a:ea typeface="+mn-ea"/>
                <a:cs typeface="+mn-cs"/>
              </a:rPr>
              <a:t> </a:t>
            </a:r>
            <a:r>
              <a:rPr kumimoji="1" lang="en-US" sz="1200" b="0" i="0" kern="1200" dirty="0" smtClean="0">
                <a:solidFill>
                  <a:schemeClr val="tx1"/>
                </a:solidFill>
                <a:effectLst/>
                <a:latin typeface="Arial Unicode MS" pitchFamily="34" charset="-128"/>
                <a:ea typeface="+mn-ea"/>
                <a:cs typeface="+mn-cs"/>
              </a:rPr>
              <a:t>coefficient (C) is a measure of the average proportion of a node’s</a:t>
            </a:r>
            <a:r>
              <a:rPr kumimoji="1" lang="en-US" sz="1200" b="0" i="0" kern="1200" baseline="0" dirty="0" smtClean="0">
                <a:solidFill>
                  <a:schemeClr val="tx1"/>
                </a:solidFill>
                <a:effectLst/>
                <a:latin typeface="Arial Unicode MS" pitchFamily="34" charset="-128"/>
                <a:ea typeface="+mn-ea"/>
                <a:cs typeface="+mn-cs"/>
              </a:rPr>
              <a:t> </a:t>
            </a:r>
            <a:r>
              <a:rPr kumimoji="1" lang="en-US" sz="1200" b="0" i="0" kern="1200" dirty="0" smtClean="0">
                <a:solidFill>
                  <a:schemeClr val="tx1"/>
                </a:solidFill>
                <a:effectLst/>
                <a:latin typeface="Arial Unicode MS" pitchFamily="34" charset="-128"/>
                <a:ea typeface="+mn-ea"/>
                <a:cs typeface="+mn-cs"/>
              </a:rPr>
              <a:t>nearest neighbors that are also connected to each other.</a:t>
            </a:r>
            <a:r>
              <a:rPr lang="en-US" dirty="0" smtClean="0"/>
              <a:t> </a:t>
            </a:r>
            <a:br>
              <a:rPr lang="en-US" dirty="0" smtClean="0"/>
            </a:b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BA9DC6AB-5982-404D-82D8-356E1505D881}" type="slidenum">
              <a:rPr lang="en-US"/>
              <a:pPr>
                <a:defRPr/>
              </a:pPr>
              <a:t>43</a:t>
            </a:fld>
            <a:endParaRPr lang="en-US"/>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BA9DC6AB-5982-404D-82D8-356E1505D881}" type="slidenum">
              <a:rPr lang="en-US"/>
              <a:pPr>
                <a:defRPr/>
              </a:pPr>
              <a:t>44</a:t>
            </a:fld>
            <a:endParaRPr lang="en-US"/>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pl-PL" sz="1200" b="1" i="0" kern="1200" dirty="0" err="1" smtClean="0">
                <a:solidFill>
                  <a:schemeClr val="tx1"/>
                </a:solidFill>
                <a:effectLst/>
                <a:latin typeface="Arial Unicode MS" pitchFamily="34" charset="-128"/>
                <a:ea typeface="+mn-ea"/>
                <a:cs typeface="+mn-cs"/>
              </a:rPr>
              <a:t>Dynamic</a:t>
            </a:r>
            <a:r>
              <a:rPr kumimoji="1" lang="pl-PL" sz="1200" b="1" i="0" kern="1200" dirty="0" smtClean="0">
                <a:solidFill>
                  <a:schemeClr val="tx1"/>
                </a:solidFill>
                <a:effectLst/>
                <a:latin typeface="Arial Unicode MS" pitchFamily="34" charset="-128"/>
                <a:ea typeface="+mn-ea"/>
                <a:cs typeface="+mn-cs"/>
              </a:rPr>
              <a:t> </a:t>
            </a:r>
            <a:r>
              <a:rPr kumimoji="1" lang="pl-PL" sz="1200" b="1" i="0" kern="1200" dirty="0" err="1" smtClean="0">
                <a:solidFill>
                  <a:schemeClr val="tx1"/>
                </a:solidFill>
                <a:effectLst/>
                <a:latin typeface="Arial Unicode MS" pitchFamily="34" charset="-128"/>
                <a:ea typeface="+mn-ea"/>
                <a:cs typeface="+mn-cs"/>
              </a:rPr>
              <a:t>reconfiguration</a:t>
            </a:r>
            <a:r>
              <a:rPr kumimoji="1" lang="pl-PL" sz="1200" b="1" i="0" kern="1200" dirty="0" smtClean="0">
                <a:solidFill>
                  <a:schemeClr val="tx1"/>
                </a:solidFill>
                <a:effectLst/>
                <a:latin typeface="Arial Unicode MS" pitchFamily="34" charset="-128"/>
                <a:ea typeface="+mn-ea"/>
                <a:cs typeface="+mn-cs"/>
              </a:rPr>
              <a:t> of </a:t>
            </a:r>
            <a:r>
              <a:rPr kumimoji="1" lang="pl-PL" sz="1200" b="1" i="0" kern="1200" dirty="0" err="1" smtClean="0">
                <a:solidFill>
                  <a:schemeClr val="tx1"/>
                </a:solidFill>
                <a:effectLst/>
                <a:latin typeface="Arial Unicode MS" pitchFamily="34" charset="-128"/>
                <a:ea typeface="+mn-ea"/>
                <a:cs typeface="+mn-cs"/>
              </a:rPr>
              <a:t>functional</a:t>
            </a:r>
            <a:r>
              <a:rPr kumimoji="1" lang="pl-PL" sz="1200" b="1" i="0" kern="1200" dirty="0" smtClean="0">
                <a:solidFill>
                  <a:schemeClr val="tx1"/>
                </a:solidFill>
                <a:effectLst/>
                <a:latin typeface="Arial Unicode MS" pitchFamily="34" charset="-128"/>
                <a:ea typeface="+mn-ea"/>
                <a:cs typeface="+mn-cs"/>
              </a:rPr>
              <a:t> </a:t>
            </a:r>
            <a:r>
              <a:rPr kumimoji="1" lang="pl-PL" sz="1200" b="1" i="0" kern="1200" dirty="0" err="1" smtClean="0">
                <a:solidFill>
                  <a:schemeClr val="tx1"/>
                </a:solidFill>
                <a:effectLst/>
                <a:latin typeface="Arial Unicode MS" pitchFamily="34" charset="-128"/>
                <a:ea typeface="+mn-ea"/>
                <a:cs typeface="+mn-cs"/>
              </a:rPr>
              <a:t>brain</a:t>
            </a:r>
            <a:r>
              <a:rPr kumimoji="1" lang="pl-PL" sz="1200" b="1" i="0" kern="1200" dirty="0" smtClean="0">
                <a:solidFill>
                  <a:schemeClr val="tx1"/>
                </a:solidFill>
                <a:effectLst/>
                <a:latin typeface="Arial Unicode MS" pitchFamily="34" charset="-128"/>
                <a:ea typeface="+mn-ea"/>
                <a:cs typeface="+mn-cs"/>
              </a:rPr>
              <a:t> network </a:t>
            </a:r>
            <a:r>
              <a:rPr kumimoji="1" lang="pl-PL" sz="1200" b="1" i="0" kern="1200" dirty="0" err="1" smtClean="0">
                <a:solidFill>
                  <a:schemeClr val="tx1"/>
                </a:solidFill>
                <a:effectLst/>
                <a:latin typeface="Arial Unicode MS" pitchFamily="34" charset="-128"/>
                <a:ea typeface="+mn-ea"/>
                <a:cs typeface="+mn-cs"/>
              </a:rPr>
              <a:t>during</a:t>
            </a:r>
            <a:r>
              <a:rPr kumimoji="1" lang="pl-PL" sz="1200" b="1" i="0" kern="1200" dirty="0" smtClean="0">
                <a:solidFill>
                  <a:schemeClr val="tx1"/>
                </a:solidFill>
                <a:effectLst/>
                <a:latin typeface="Arial Unicode MS" pitchFamily="34" charset="-128"/>
                <a:ea typeface="+mn-ea"/>
                <a:cs typeface="+mn-cs"/>
              </a:rPr>
              <a:t> </a:t>
            </a:r>
            <a:r>
              <a:rPr kumimoji="1" lang="pl-PL" sz="1200" b="1" i="0" kern="1200" dirty="0" err="1" smtClean="0">
                <a:solidFill>
                  <a:schemeClr val="tx1"/>
                </a:solidFill>
                <a:effectLst/>
                <a:latin typeface="Arial Unicode MS" pitchFamily="34" charset="-128"/>
                <a:ea typeface="+mn-ea"/>
                <a:cs typeface="+mn-cs"/>
              </a:rPr>
              <a:t>working</a:t>
            </a:r>
            <a:r>
              <a:rPr kumimoji="1" lang="pl-PL" sz="1200" b="1" i="0" kern="1200" dirty="0" smtClean="0">
                <a:solidFill>
                  <a:schemeClr val="tx1"/>
                </a:solidFill>
                <a:effectLst/>
                <a:latin typeface="Arial Unicode MS" pitchFamily="34" charset="-128"/>
                <a:ea typeface="+mn-ea"/>
                <a:cs typeface="+mn-cs"/>
              </a:rPr>
              <a:t/>
            </a:r>
            <a:br>
              <a:rPr kumimoji="1" lang="pl-PL" sz="1200" b="1" i="0" kern="1200" dirty="0" smtClean="0">
                <a:solidFill>
                  <a:schemeClr val="tx1"/>
                </a:solidFill>
                <a:effectLst/>
                <a:latin typeface="Arial Unicode MS" pitchFamily="34" charset="-128"/>
                <a:ea typeface="+mn-ea"/>
                <a:cs typeface="+mn-cs"/>
              </a:rPr>
            </a:br>
            <a:r>
              <a:rPr kumimoji="1" lang="pl-PL" sz="1200" b="1" i="0" kern="1200" dirty="0" err="1" smtClean="0">
                <a:solidFill>
                  <a:schemeClr val="tx1"/>
                </a:solidFill>
                <a:effectLst/>
                <a:latin typeface="Arial Unicode MS" pitchFamily="34" charset="-128"/>
                <a:ea typeface="+mn-ea"/>
                <a:cs typeface="+mn-cs"/>
              </a:rPr>
              <a:t>memory</a:t>
            </a:r>
            <a:r>
              <a:rPr kumimoji="1" lang="pl-PL" sz="1200" b="1" i="0" kern="1200" dirty="0" smtClean="0">
                <a:solidFill>
                  <a:schemeClr val="tx1"/>
                </a:solidFill>
                <a:effectLst/>
                <a:latin typeface="Arial Unicode MS" pitchFamily="34" charset="-128"/>
                <a:ea typeface="+mn-ea"/>
                <a:cs typeface="+mn-cs"/>
              </a:rPr>
              <a:t> </a:t>
            </a:r>
            <a:r>
              <a:rPr kumimoji="1" lang="pl-PL" sz="1200" b="1" i="0" kern="1200" dirty="0" err="1" smtClean="0">
                <a:solidFill>
                  <a:schemeClr val="tx1"/>
                </a:solidFill>
                <a:effectLst/>
                <a:latin typeface="Arial Unicode MS" pitchFamily="34" charset="-128"/>
                <a:ea typeface="+mn-ea"/>
                <a:cs typeface="+mn-cs"/>
              </a:rPr>
              <a:t>training</a:t>
            </a:r>
            <a:r>
              <a:rPr kumimoji="1" lang="pl-PL" sz="1200" b="1" i="0" kern="1200" dirty="0" smtClean="0">
                <a:solidFill>
                  <a:schemeClr val="tx1"/>
                </a:solidFill>
                <a:effectLst/>
                <a:latin typeface="Arial Unicode MS" pitchFamily="34" charset="-128"/>
                <a:ea typeface="+mn-ea"/>
                <a:cs typeface="+mn-cs"/>
              </a:rPr>
              <a:t/>
            </a:r>
            <a:br>
              <a:rPr kumimoji="1" lang="pl-PL" sz="1200" b="1" i="0" kern="1200" dirty="0" smtClean="0">
                <a:solidFill>
                  <a:schemeClr val="tx1"/>
                </a:solidFill>
                <a:effectLst/>
                <a:latin typeface="Arial Unicode MS" pitchFamily="34" charset="-128"/>
                <a:ea typeface="+mn-ea"/>
                <a:cs typeface="+mn-cs"/>
              </a:rPr>
            </a:br>
            <a:r>
              <a:rPr kumimoji="1" lang="pl-PL" sz="1200" b="0" i="0" kern="1200" dirty="0" smtClean="0">
                <a:solidFill>
                  <a:schemeClr val="tx1"/>
                </a:solidFill>
                <a:effectLst/>
                <a:latin typeface="Arial Unicode MS" pitchFamily="34" charset="-128"/>
                <a:ea typeface="+mn-ea"/>
                <a:cs typeface="+mn-cs"/>
              </a:rPr>
              <a:t>Karolina Finc1, Kamil Bonna1,2, </a:t>
            </a:r>
            <a:r>
              <a:rPr kumimoji="1" lang="pl-PL" sz="1200" b="0" i="0" kern="1200" dirty="0" err="1" smtClean="0">
                <a:solidFill>
                  <a:schemeClr val="tx1"/>
                </a:solidFill>
                <a:effectLst/>
                <a:latin typeface="Arial Unicode MS" pitchFamily="34" charset="-128"/>
                <a:ea typeface="+mn-ea"/>
                <a:cs typeface="+mn-cs"/>
              </a:rPr>
              <a:t>Xiaosong</a:t>
            </a:r>
            <a:r>
              <a:rPr kumimoji="1" lang="pl-PL" sz="1200" b="0" i="0" kern="1200" dirty="0" smtClean="0">
                <a:solidFill>
                  <a:schemeClr val="tx1"/>
                </a:solidFill>
                <a:effectLst/>
                <a:latin typeface="Arial Unicode MS" pitchFamily="34" charset="-128"/>
                <a:ea typeface="+mn-ea"/>
                <a:cs typeface="+mn-cs"/>
              </a:rPr>
              <a:t> He3, David Lydon-Staley3, Simone K¨uhn4,5,</a:t>
            </a:r>
            <a:br>
              <a:rPr kumimoji="1" lang="pl-PL" sz="1200" b="0" i="0" kern="1200" dirty="0" smtClean="0">
                <a:solidFill>
                  <a:schemeClr val="tx1"/>
                </a:solidFill>
                <a:effectLst/>
                <a:latin typeface="Arial Unicode MS" pitchFamily="34" charset="-128"/>
                <a:ea typeface="+mn-ea"/>
                <a:cs typeface="+mn-cs"/>
              </a:rPr>
            </a:br>
            <a:r>
              <a:rPr kumimoji="1" lang="pl-PL" sz="1200" b="0" i="0" kern="1200" dirty="0" smtClean="0">
                <a:solidFill>
                  <a:schemeClr val="tx1"/>
                </a:solidFill>
                <a:effectLst/>
                <a:latin typeface="Arial Unicode MS" pitchFamily="34" charset="-128"/>
                <a:ea typeface="+mn-ea"/>
                <a:cs typeface="+mn-cs"/>
              </a:rPr>
              <a:t>W </a:t>
            </a:r>
            <a:r>
              <a:rPr kumimoji="1" lang="pl-PL" sz="1200" b="0" i="0" kern="1200" dirty="0" err="1" smtClean="0">
                <a:solidFill>
                  <a:schemeClr val="tx1"/>
                </a:solidFill>
                <a:effectLst/>
                <a:latin typeface="Arial Unicode MS" pitchFamily="34" charset="-128"/>
                <a:ea typeface="+mn-ea"/>
                <a:cs typeface="+mn-cs"/>
              </a:rPr>
              <a:t>lodzis</a:t>
            </a:r>
            <a:r>
              <a:rPr kumimoji="1" lang="pl-PL" sz="1200" b="0" i="0" kern="1200" dirty="0" smtClean="0">
                <a:solidFill>
                  <a:schemeClr val="tx1"/>
                </a:solidFill>
                <a:effectLst/>
                <a:latin typeface="Arial Unicode MS" pitchFamily="34" charset="-128"/>
                <a:ea typeface="+mn-ea"/>
                <a:cs typeface="+mn-cs"/>
              </a:rPr>
              <a:t> law Duch1,2, and </a:t>
            </a:r>
            <a:r>
              <a:rPr kumimoji="1" lang="pl-PL" sz="1200" b="0" i="0" kern="1200" dirty="0" err="1" smtClean="0">
                <a:solidFill>
                  <a:schemeClr val="tx1"/>
                </a:solidFill>
                <a:effectLst/>
                <a:latin typeface="Arial Unicode MS" pitchFamily="34" charset="-128"/>
                <a:ea typeface="+mn-ea"/>
                <a:cs typeface="+mn-cs"/>
              </a:rPr>
              <a:t>Danielle</a:t>
            </a:r>
            <a:r>
              <a:rPr kumimoji="1" lang="pl-PL" sz="1200" b="0" i="0" kern="1200" dirty="0" smtClean="0">
                <a:solidFill>
                  <a:schemeClr val="tx1"/>
                </a:solidFill>
                <a:effectLst/>
                <a:latin typeface="Arial Unicode MS" pitchFamily="34" charset="-128"/>
                <a:ea typeface="+mn-ea"/>
                <a:cs typeface="+mn-cs"/>
              </a:rPr>
              <a:t> S. </a:t>
            </a:r>
            <a:r>
              <a:rPr kumimoji="1" lang="pl-PL" sz="1200" b="0" i="0" kern="1200" dirty="0" err="1" smtClean="0">
                <a:solidFill>
                  <a:schemeClr val="tx1"/>
                </a:solidFill>
                <a:effectLst/>
                <a:latin typeface="Arial Unicode MS" pitchFamily="34" charset="-128"/>
                <a:ea typeface="+mn-ea"/>
                <a:cs typeface="+mn-cs"/>
              </a:rPr>
              <a:t>Bassett</a:t>
            </a:r>
            <a:r>
              <a:rPr lang="pl-PL" dirty="0" smtClean="0"/>
              <a:t> </a:t>
            </a:r>
            <a:br>
              <a:rPr lang="pl-PL" dirty="0" smtClean="0"/>
            </a:br>
            <a:endParaRPr kumimoji="1" lang="pl-PL" sz="1200" b="0" i="0" kern="1200" dirty="0" smtClean="0">
              <a:solidFill>
                <a:schemeClr val="tx1"/>
              </a:solidFill>
              <a:effectLst/>
              <a:latin typeface="Arial Unicode MS" pitchFamily="34" charset="-128"/>
              <a:ea typeface="+mn-ea"/>
              <a:cs typeface="+mn-cs"/>
            </a:endParaRPr>
          </a:p>
        </p:txBody>
      </p:sp>
      <p:sp>
        <p:nvSpPr>
          <p:cNvPr id="4" name="Symbol zastępczy stopki 3"/>
          <p:cNvSpPr>
            <a:spLocks noGrp="1"/>
          </p:cNvSpPr>
          <p:nvPr>
            <p:ph type="ftr" sz="quarter" idx="10"/>
          </p:nvPr>
        </p:nvSpPr>
        <p:spPr/>
        <p:txBody>
          <a:bodyPr/>
          <a:lstStyle/>
          <a:p>
            <a:pPr>
              <a:defRPr/>
            </a:pPr>
            <a:r>
              <a:rPr lang="en-US" smtClean="0"/>
              <a:t>(c) 1999. Tralvex Yeap. All Rights Reserved</a:t>
            </a:r>
            <a:endParaRPr lang="en-US" dirty="0"/>
          </a:p>
        </p:txBody>
      </p:sp>
      <p:sp>
        <p:nvSpPr>
          <p:cNvPr id="5" name="Symbol zastępczy numeru slajdu 4"/>
          <p:cNvSpPr>
            <a:spLocks noGrp="1"/>
          </p:cNvSpPr>
          <p:nvPr>
            <p:ph type="sldNum" sz="quarter" idx="11"/>
          </p:nvPr>
        </p:nvSpPr>
        <p:spPr/>
        <p:txBody>
          <a:bodyPr/>
          <a:lstStyle/>
          <a:p>
            <a:pPr>
              <a:defRPr/>
            </a:pPr>
            <a:fld id="{4A76EC1E-BF08-4C0C-8B88-87B190097198}" type="slidenum">
              <a:rPr lang="en-US" smtClean="0"/>
              <a:pPr>
                <a:defRPr/>
              </a:pPr>
              <a:t>45</a:t>
            </a:fld>
            <a:endParaRPr lang="en-US"/>
          </a:p>
        </p:txBody>
      </p:sp>
    </p:spTree>
    <p:extLst>
      <p:ext uri="{BB962C8B-B14F-4D97-AF65-F5344CB8AC3E}">
        <p14:creationId xmlns:p14="http://schemas.microsoft.com/office/powerpoint/2010/main" val="3706782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buClr>
                <a:srgbClr val="1F497D"/>
              </a:buClr>
              <a:defRPr/>
            </a:pPr>
            <a:fld id="{A852B8F0-B077-429D-8D32-76A2451C439C}" type="slidenum">
              <a:rPr lang="en-US">
                <a:solidFill>
                  <a:prstClr val="white"/>
                </a:solidFill>
              </a:rPr>
              <a:pPr>
                <a:buClr>
                  <a:srgbClr val="1F497D"/>
                </a:buClr>
                <a:defRPr/>
              </a:pPr>
              <a:t>47</a:t>
            </a:fld>
            <a:endParaRPr lang="en-US">
              <a:solidFill>
                <a:prstClr val="white"/>
              </a:solidFill>
            </a:endParaRPr>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solidFill>
                  <a:prstClr val="black"/>
                </a:solidFill>
              </a:rPr>
              <a:t>(c) 1999. Tralvex Yeap. All Rights Reserved</a:t>
            </a:r>
          </a:p>
        </p:txBody>
      </p:sp>
      <p:sp>
        <p:nvSpPr>
          <p:cNvPr id="6" name="Rectangle 7"/>
          <p:cNvSpPr>
            <a:spLocks noGrp="1" noChangeArrowheads="1"/>
          </p:cNvSpPr>
          <p:nvPr>
            <p:ph type="sldNum" sz="quarter" idx="5"/>
          </p:nvPr>
        </p:nvSpPr>
        <p:spPr/>
        <p:txBody>
          <a:bodyPr/>
          <a:lstStyle/>
          <a:p>
            <a:pPr>
              <a:defRPr/>
            </a:pPr>
            <a:fld id="{8C38A7DA-AF35-42DF-80DD-364ABE3FF94F}" type="slidenum">
              <a:rPr lang="en-US">
                <a:solidFill>
                  <a:prstClr val="black"/>
                </a:solidFill>
              </a:rPr>
              <a:pPr>
                <a:defRPr/>
              </a:pPr>
              <a:t>48</a:t>
            </a:fld>
            <a:endParaRPr lang="en-US">
              <a:solidFill>
                <a:prstClr val="black"/>
              </a:solidFill>
            </a:endParaRPr>
          </a:p>
        </p:txBody>
      </p:sp>
      <p:sp>
        <p:nvSpPr>
          <p:cNvPr id="132100" name="Rectangle 2"/>
          <p:cNvSpPr>
            <a:spLocks noGrp="1" noRot="1" noChangeAspect="1" noChangeArrowheads="1" noTextEdit="1"/>
          </p:cNvSpPr>
          <p:nvPr>
            <p:ph type="sldImg"/>
          </p:nvPr>
        </p:nvSpPr>
        <p:spPr>
          <a:ln/>
        </p:spPr>
      </p:sp>
      <p:sp>
        <p:nvSpPr>
          <p:cNvPr id="1321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solidFill>
                  <a:prstClr val="black"/>
                </a:solidFill>
              </a:rPr>
              <a:t>(c) 1999. Tralvex Yeap. All Rights Reserved</a:t>
            </a:r>
          </a:p>
        </p:txBody>
      </p:sp>
      <p:sp>
        <p:nvSpPr>
          <p:cNvPr id="6" name="Rectangle 7"/>
          <p:cNvSpPr>
            <a:spLocks noGrp="1" noChangeArrowheads="1"/>
          </p:cNvSpPr>
          <p:nvPr>
            <p:ph type="sldNum" sz="quarter" idx="5"/>
          </p:nvPr>
        </p:nvSpPr>
        <p:spPr/>
        <p:txBody>
          <a:bodyPr/>
          <a:lstStyle/>
          <a:p>
            <a:pPr>
              <a:defRPr/>
            </a:pPr>
            <a:fld id="{8C38A7DA-AF35-42DF-80DD-364ABE3FF94F}" type="slidenum">
              <a:rPr lang="en-US">
                <a:solidFill>
                  <a:prstClr val="black"/>
                </a:solidFill>
              </a:rPr>
              <a:pPr>
                <a:defRPr/>
              </a:pPr>
              <a:t>50</a:t>
            </a:fld>
            <a:endParaRPr lang="en-US">
              <a:solidFill>
                <a:prstClr val="black"/>
              </a:solidFill>
            </a:endParaRPr>
          </a:p>
        </p:txBody>
      </p:sp>
      <p:sp>
        <p:nvSpPr>
          <p:cNvPr id="132100" name="Rectangle 2"/>
          <p:cNvSpPr>
            <a:spLocks noGrp="1" noRot="1" noChangeAspect="1" noChangeArrowheads="1" noTextEdit="1"/>
          </p:cNvSpPr>
          <p:nvPr>
            <p:ph type="sldImg"/>
          </p:nvPr>
        </p:nvSpPr>
        <p:spPr>
          <a:ln/>
        </p:spPr>
      </p:sp>
      <p:sp>
        <p:nvSpPr>
          <p:cNvPr id="1321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buClr>
                <a:srgbClr val="1F497D"/>
              </a:buClr>
              <a:defRPr/>
            </a:pPr>
            <a:r>
              <a:rPr lang="en-US">
                <a:solidFill>
                  <a:prstClr val="black"/>
                </a:solidFill>
              </a:rPr>
              <a:t>(c) 1999. Tralvex Yeap. All Rights Reserved</a:t>
            </a:r>
          </a:p>
        </p:txBody>
      </p:sp>
      <p:sp>
        <p:nvSpPr>
          <p:cNvPr id="6" name="Rectangle 7"/>
          <p:cNvSpPr>
            <a:spLocks noGrp="1" noChangeArrowheads="1"/>
          </p:cNvSpPr>
          <p:nvPr>
            <p:ph type="sldNum" sz="quarter" idx="5"/>
          </p:nvPr>
        </p:nvSpPr>
        <p:spPr/>
        <p:txBody>
          <a:bodyPr/>
          <a:lstStyle/>
          <a:p>
            <a:pPr>
              <a:buClr>
                <a:srgbClr val="1F497D"/>
              </a:buClr>
              <a:defRPr/>
            </a:pPr>
            <a:fld id="{3375A45C-884B-4002-B35B-CFBD791DFFEA}" type="slidenum">
              <a:rPr lang="en-US">
                <a:solidFill>
                  <a:prstClr val="black"/>
                </a:solidFill>
              </a:rPr>
              <a:pPr>
                <a:buClr>
                  <a:srgbClr val="1F497D"/>
                </a:buClr>
                <a:defRPr/>
              </a:pPr>
              <a:t>51</a:t>
            </a:fld>
            <a:endParaRPr lang="en-US">
              <a:solidFill>
                <a:prstClr val="black"/>
              </a:solidFill>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buClr>
                <a:srgbClr val="1F497D"/>
              </a:buClr>
              <a:defRPr/>
            </a:pPr>
            <a:r>
              <a:rPr lang="en-US">
                <a:solidFill>
                  <a:prstClr val="black"/>
                </a:solidFill>
              </a:rPr>
              <a:t>(c) 1999. Tralvex Yeap. All Rights Reserved</a:t>
            </a:r>
          </a:p>
        </p:txBody>
      </p:sp>
      <p:sp>
        <p:nvSpPr>
          <p:cNvPr id="6" name="Rectangle 7"/>
          <p:cNvSpPr>
            <a:spLocks noGrp="1" noChangeArrowheads="1"/>
          </p:cNvSpPr>
          <p:nvPr>
            <p:ph type="sldNum" sz="quarter" idx="5"/>
          </p:nvPr>
        </p:nvSpPr>
        <p:spPr/>
        <p:txBody>
          <a:bodyPr/>
          <a:lstStyle/>
          <a:p>
            <a:pPr>
              <a:buClr>
                <a:srgbClr val="1F497D"/>
              </a:buClr>
              <a:defRPr/>
            </a:pPr>
            <a:fld id="{A9C2D4D7-82EB-487E-BAE6-8BB1D75CCEB7}" type="slidenum">
              <a:rPr lang="en-US">
                <a:solidFill>
                  <a:prstClr val="black"/>
                </a:solidFill>
              </a:rPr>
              <a:pPr>
                <a:buClr>
                  <a:srgbClr val="1F497D"/>
                </a:buClr>
                <a:defRPr/>
              </a:pPr>
              <a:t>52</a:t>
            </a:fld>
            <a:endParaRPr lang="en-US">
              <a:solidFill>
                <a:prstClr val="black"/>
              </a:solidFill>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DA7F7B36-CBD4-4158-ABDA-2A1C96719B18}" type="slidenum">
              <a:rPr lang="en-US"/>
              <a:pPr>
                <a:defRPr/>
              </a:pPr>
              <a:t>53</a:t>
            </a:fld>
            <a:endParaRPr lang="en-US"/>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bwMode="auto">
          <a:xfrm>
            <a:off x="895350" y="4613275"/>
            <a:ext cx="4935538" cy="43719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
        <p:nvSpPr>
          <p:cNvPr id="119812" name="Slide Number Placeholder 3"/>
          <p:cNvSpPr>
            <a:spLocks noGrp="1"/>
          </p:cNvSpPr>
          <p:nvPr>
            <p:ph type="sldNum" sz="quarter" idx="4294967295"/>
          </p:nvPr>
        </p:nvSpPr>
        <p:spPr bwMode="auto">
          <a:xfrm>
            <a:off x="3811588" y="9228138"/>
            <a:ext cx="2914650" cy="485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700" eaLnBrk="0" hangingPunct="0">
              <a:defRPr sz="2000">
                <a:solidFill>
                  <a:schemeClr val="tx1"/>
                </a:solidFill>
                <a:latin typeface="Arial" pitchFamily="34" charset="0"/>
                <a:cs typeface="Arial" pitchFamily="34" charset="0"/>
              </a:defRPr>
            </a:lvl1pPr>
            <a:lvl2pPr marL="742950" indent="-285750" defTabSz="901700" eaLnBrk="0" hangingPunct="0">
              <a:defRPr sz="2000">
                <a:solidFill>
                  <a:schemeClr val="tx1"/>
                </a:solidFill>
                <a:latin typeface="Arial" pitchFamily="34" charset="0"/>
                <a:cs typeface="Arial" pitchFamily="34" charset="0"/>
              </a:defRPr>
            </a:lvl2pPr>
            <a:lvl3pPr marL="1143000" indent="-228600" defTabSz="901700" eaLnBrk="0" hangingPunct="0">
              <a:defRPr sz="2000">
                <a:solidFill>
                  <a:schemeClr val="tx1"/>
                </a:solidFill>
                <a:latin typeface="Arial" pitchFamily="34" charset="0"/>
                <a:cs typeface="Arial" pitchFamily="34" charset="0"/>
              </a:defRPr>
            </a:lvl3pPr>
            <a:lvl4pPr marL="1600200" indent="-228600" defTabSz="901700" eaLnBrk="0" hangingPunct="0">
              <a:defRPr sz="2000">
                <a:solidFill>
                  <a:schemeClr val="tx1"/>
                </a:solidFill>
                <a:latin typeface="Arial" pitchFamily="34" charset="0"/>
                <a:cs typeface="Arial" pitchFamily="34" charset="0"/>
              </a:defRPr>
            </a:lvl4pPr>
            <a:lvl5pPr marL="2057400" indent="-228600" defTabSz="901700" eaLnBrk="0" hangingPunct="0">
              <a:defRPr sz="2000">
                <a:solidFill>
                  <a:schemeClr val="tx1"/>
                </a:solidFill>
                <a:latin typeface="Arial" pitchFamily="34" charset="0"/>
                <a:cs typeface="Arial" pitchFamily="34" charset="0"/>
              </a:defRPr>
            </a:lvl5pPr>
            <a:lvl6pPr marL="2514600" indent="-228600" defTabSz="9017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9017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9017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901700" eaLnBrk="0" fontAlgn="base" hangingPunct="0">
              <a:spcBef>
                <a:spcPct val="0"/>
              </a:spcBef>
              <a:spcAft>
                <a:spcPct val="0"/>
              </a:spcAft>
              <a:defRPr sz="2000">
                <a:solidFill>
                  <a:schemeClr val="tx1"/>
                </a:solidFill>
                <a:latin typeface="Arial" pitchFamily="34" charset="0"/>
                <a:cs typeface="Arial" pitchFamily="34" charset="0"/>
              </a:defRPr>
            </a:lvl9pPr>
          </a:lstStyle>
          <a:p>
            <a:fld id="{D8AF7218-D7B0-41FE-8F7D-FFC84C821C73}" type="slidenum">
              <a:rPr lang="en-US" altLang="pl-PL" sz="1200">
                <a:solidFill>
                  <a:srgbClr val="000000"/>
                </a:solidFill>
                <a:latin typeface="Arial Unicode MS" pitchFamily="34" charset="-128"/>
              </a:rPr>
              <a:pPr/>
              <a:t>8</a:t>
            </a:fld>
            <a:endParaRPr lang="en-US" altLang="pl-PL" sz="1200">
              <a:solidFill>
                <a:srgbClr val="000000"/>
              </a:solidFill>
              <a:latin typeface="Arial Unicode MS"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DA7F7B36-CBD4-4158-ABDA-2A1C96719B18}" type="slidenum">
              <a:rPr lang="en-US"/>
              <a:pPr>
                <a:defRPr/>
              </a:pPr>
              <a:t>54</a:t>
            </a:fld>
            <a:endParaRPr lang="en-US"/>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68560F0A-B3F5-4241-8EE3-F8A591ADDB53}" type="slidenum">
              <a:rPr lang="en-US" sz="1200">
                <a:solidFill>
                  <a:srgbClr val="000000"/>
                </a:solidFill>
              </a:rPr>
              <a:pPr>
                <a:defRPr/>
              </a:pPr>
              <a:t>55</a:t>
            </a:fld>
            <a:endParaRPr lang="en-US" sz="1200">
              <a:solidFill>
                <a:srgbClr val="000000"/>
              </a:solidFill>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dirty="0" smtClean="0">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5FAB7A9B-3C12-4830-A6E8-882D767A4524}" type="slidenum">
              <a:rPr lang="en-US"/>
              <a:pPr>
                <a:defRPr/>
              </a:pPr>
              <a:t>56</a:t>
            </a:fld>
            <a:endParaRPr lang="en-US"/>
          </a:p>
        </p:txBody>
      </p:sp>
      <p:sp>
        <p:nvSpPr>
          <p:cNvPr id="84996" name="Rectangle 2"/>
          <p:cNvSpPr>
            <a:spLocks noGrp="1" noRot="1" noChangeAspect="1" noChangeArrowheads="1" noTextEdit="1"/>
          </p:cNvSpPr>
          <p:nvPr>
            <p:ph type="sldImg"/>
          </p:nvPr>
        </p:nvSpPr>
        <p:spPr>
          <a:ln/>
        </p:spPr>
      </p:sp>
      <p:sp>
        <p:nvSpPr>
          <p:cNvPr id="849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5FAB7A9B-3C12-4830-A6E8-882D767A4524}" type="slidenum">
              <a:rPr lang="en-US"/>
              <a:pPr>
                <a:defRPr/>
              </a:pPr>
              <a:t>57</a:t>
            </a:fld>
            <a:endParaRPr lang="en-US"/>
          </a:p>
        </p:txBody>
      </p:sp>
      <p:sp>
        <p:nvSpPr>
          <p:cNvPr id="84996" name="Rectangle 2"/>
          <p:cNvSpPr>
            <a:spLocks noGrp="1" noRot="1" noChangeAspect="1" noChangeArrowheads="1" noTextEdit="1"/>
          </p:cNvSpPr>
          <p:nvPr>
            <p:ph type="sldImg"/>
          </p:nvPr>
        </p:nvSpPr>
        <p:spPr>
          <a:ln/>
        </p:spPr>
      </p:sp>
      <p:sp>
        <p:nvSpPr>
          <p:cNvPr id="849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buClr>
                <a:srgbClr val="1F497D"/>
              </a:buClr>
              <a:defRPr/>
            </a:pPr>
            <a:r>
              <a:rPr lang="en-US">
                <a:solidFill>
                  <a:prstClr val="black"/>
                </a:solidFill>
              </a:rPr>
              <a:t>(c) 1999. Tralvex Yeap. All Rights Reserved</a:t>
            </a:r>
          </a:p>
        </p:txBody>
      </p:sp>
      <p:sp>
        <p:nvSpPr>
          <p:cNvPr id="6" name="Rectangle 7"/>
          <p:cNvSpPr>
            <a:spLocks noGrp="1" noChangeArrowheads="1"/>
          </p:cNvSpPr>
          <p:nvPr>
            <p:ph type="sldNum" sz="quarter" idx="5"/>
          </p:nvPr>
        </p:nvSpPr>
        <p:spPr/>
        <p:txBody>
          <a:bodyPr/>
          <a:lstStyle/>
          <a:p>
            <a:pPr>
              <a:buClr>
                <a:srgbClr val="1F497D"/>
              </a:buClr>
              <a:defRPr/>
            </a:pPr>
            <a:fld id="{B36064C0-5CA1-4B52-82DB-4B344CE01353}" type="slidenum">
              <a:rPr lang="en-US">
                <a:solidFill>
                  <a:prstClr val="black"/>
                </a:solidFill>
              </a:rPr>
              <a:pPr>
                <a:buClr>
                  <a:srgbClr val="1F497D"/>
                </a:buClr>
                <a:defRPr/>
              </a:pPr>
              <a:t>59</a:t>
            </a:fld>
            <a:endParaRPr lang="en-US">
              <a:solidFill>
                <a:prstClr val="black"/>
              </a:solidFill>
            </a:endParaRPr>
          </a:p>
        </p:txBody>
      </p:sp>
      <p:sp>
        <p:nvSpPr>
          <p:cNvPr id="160772" name="Rectangle 2"/>
          <p:cNvSpPr>
            <a:spLocks noGrp="1" noRot="1" noChangeAspect="1" noChangeArrowheads="1" noTextEdit="1"/>
          </p:cNvSpPr>
          <p:nvPr>
            <p:ph type="sldImg"/>
          </p:nvPr>
        </p:nvSpPr>
        <p:spPr>
          <a:ln/>
        </p:spPr>
      </p:sp>
      <p:sp>
        <p:nvSpPr>
          <p:cNvPr id="1607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933450" y="728663"/>
            <a:ext cx="4859338" cy="36433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72624" y="4614109"/>
            <a:ext cx="5380990" cy="4371261"/>
          </a:xfrm>
          <a:prstGeom prst="rect">
            <a:avLst/>
          </a:prstGeom>
        </p:spPr>
        <p:txBody>
          <a:bodyPr lIns="91425" tIns="91425" rIns="91425" bIns="91425" anchor="t" anchorCtr="0">
            <a:no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GB" sz="1200" dirty="0" err="1" smtClean="0">
                <a:solidFill>
                  <a:srgbClr val="D9D9D9"/>
                </a:solidFill>
                <a:latin typeface="Calibri" panose="020F0502020204030204" pitchFamily="34" charset="0"/>
                <a:ea typeface="Lato"/>
                <a:cs typeface="Calibri" panose="020F0502020204030204" pitchFamily="34" charset="0"/>
                <a:sym typeface="Lato"/>
              </a:rPr>
              <a:t>Bullmore</a:t>
            </a:r>
            <a:r>
              <a:rPr lang="en-GB" sz="1200" dirty="0" smtClean="0">
                <a:solidFill>
                  <a:srgbClr val="D9D9D9"/>
                </a:solidFill>
                <a:latin typeface="Calibri" panose="020F0502020204030204" pitchFamily="34" charset="0"/>
                <a:ea typeface="Lato"/>
                <a:cs typeface="Calibri" panose="020F0502020204030204" pitchFamily="34" charset="0"/>
                <a:sym typeface="Lato"/>
              </a:rPr>
              <a:t> &amp; </a:t>
            </a:r>
            <a:r>
              <a:rPr lang="en-GB" sz="1200" dirty="0" err="1" smtClean="0">
                <a:solidFill>
                  <a:srgbClr val="D9D9D9"/>
                </a:solidFill>
                <a:latin typeface="Calibri" panose="020F0502020204030204" pitchFamily="34" charset="0"/>
                <a:ea typeface="Lato"/>
                <a:cs typeface="Calibri" panose="020F0502020204030204" pitchFamily="34" charset="0"/>
                <a:sym typeface="Lato"/>
              </a:rPr>
              <a:t>Sporns</a:t>
            </a:r>
            <a:r>
              <a:rPr lang="en-GB" sz="1200" dirty="0" smtClean="0">
                <a:solidFill>
                  <a:srgbClr val="D9D9D9"/>
                </a:solidFill>
                <a:latin typeface="Calibri" panose="020F0502020204030204" pitchFamily="34" charset="0"/>
                <a:ea typeface="Lato"/>
                <a:cs typeface="Calibri" panose="020F0502020204030204" pitchFamily="34" charset="0"/>
                <a:sym typeface="Lato"/>
              </a:rPr>
              <a:t> (2009).</a:t>
            </a:r>
            <a:r>
              <a:rPr lang="en-GB" sz="1200" baseline="0" dirty="0" smtClean="0">
                <a:solidFill>
                  <a:srgbClr val="D9D9D9"/>
                </a:solidFill>
                <a:latin typeface="Calibri" panose="020F0502020204030204" pitchFamily="34" charset="0"/>
                <a:ea typeface="Lato"/>
                <a:cs typeface="Calibri" panose="020F0502020204030204" pitchFamily="34" charset="0"/>
                <a:sym typeface="Lato"/>
              </a:rPr>
              <a:t> </a:t>
            </a:r>
            <a:r>
              <a:rPr kumimoji="1" lang="en-US" sz="1200" b="0" i="0" kern="1200" dirty="0" smtClean="0">
                <a:solidFill>
                  <a:schemeClr val="tx1"/>
                </a:solidFill>
                <a:effectLst/>
                <a:latin typeface="Arial Unicode MS" pitchFamily="34" charset="-128"/>
                <a:ea typeface="+mn-ea"/>
                <a:cs typeface="+mn-cs"/>
              </a:rPr>
              <a:t>Complex brain networks: graph theoretical analysis of structural and</a:t>
            </a:r>
            <a:r>
              <a:rPr kumimoji="1" lang="en-US" sz="1200" b="0" i="0" kern="1200" baseline="0" dirty="0" smtClean="0">
                <a:solidFill>
                  <a:schemeClr val="tx1"/>
                </a:solidFill>
                <a:effectLst/>
                <a:latin typeface="Arial Unicode MS" pitchFamily="34" charset="-128"/>
                <a:ea typeface="+mn-ea"/>
                <a:cs typeface="+mn-cs"/>
              </a:rPr>
              <a:t> </a:t>
            </a:r>
            <a:r>
              <a:rPr kumimoji="1" lang="en-US" sz="1200" b="0" i="0" kern="1200" dirty="0" smtClean="0">
                <a:solidFill>
                  <a:schemeClr val="tx1"/>
                </a:solidFill>
                <a:effectLst/>
                <a:latin typeface="Arial Unicode MS" pitchFamily="34" charset="-128"/>
                <a:ea typeface="+mn-ea"/>
                <a:cs typeface="+mn-cs"/>
              </a:rPr>
              <a:t>functional systems. </a:t>
            </a:r>
            <a:r>
              <a:rPr lang="en-US" dirty="0" smtClean="0"/>
              <a:t> </a:t>
            </a:r>
            <a:br>
              <a:rPr lang="en-US" dirty="0" smtClean="0"/>
            </a:b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kumimoji="1" lang="pl-PL" sz="1200" b="0" i="0" kern="1200" dirty="0" err="1" smtClean="0">
                <a:solidFill>
                  <a:schemeClr val="tx1"/>
                </a:solidFill>
                <a:effectLst/>
                <a:latin typeface="Arial Unicode MS" pitchFamily="34" charset="-128"/>
                <a:ea typeface="+mn-ea"/>
                <a:cs typeface="+mn-cs"/>
              </a:rPr>
              <a:t>aMPFC</a:t>
            </a:r>
            <a:r>
              <a:rPr kumimoji="1" lang="pl-PL" sz="1200" b="0" i="0" kern="1200" dirty="0" smtClean="0">
                <a:solidFill>
                  <a:schemeClr val="tx1"/>
                </a:solidFill>
                <a:effectLst/>
                <a:latin typeface="Arial Unicode MS" pitchFamily="34" charset="-128"/>
                <a:ea typeface="+mn-ea"/>
                <a:cs typeface="+mn-cs"/>
              </a:rPr>
              <a:t>=</a:t>
            </a:r>
            <a:r>
              <a:rPr kumimoji="1" lang="pl-PL" sz="1200" b="0" i="0" kern="1200" dirty="0" err="1" smtClean="0">
                <a:solidFill>
                  <a:schemeClr val="tx1"/>
                </a:solidFill>
                <a:effectLst/>
                <a:latin typeface="Arial Unicode MS" pitchFamily="34" charset="-128"/>
                <a:ea typeface="+mn-ea"/>
                <a:cs typeface="+mn-cs"/>
              </a:rPr>
              <a:t>anterior</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medial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prefrontal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cortex</a:t>
            </a:r>
            <a:r>
              <a:rPr kumimoji="1" lang="pl-PL" sz="1200" b="0" i="0" kern="1200" dirty="0" smtClean="0">
                <a:solidFill>
                  <a:schemeClr val="tx1"/>
                </a:solidFill>
                <a:effectLst/>
                <a:latin typeface="Arial Unicode MS" pitchFamily="34" charset="-128"/>
                <a:ea typeface="+mn-ea"/>
                <a:cs typeface="+mn-cs"/>
              </a:rPr>
              <a:t>. AG=</a:t>
            </a:r>
            <a:r>
              <a:rPr kumimoji="1" lang="pl-PL" sz="1200" b="0" i="0" kern="1200" dirty="0" err="1" smtClean="0">
                <a:solidFill>
                  <a:schemeClr val="tx1"/>
                </a:solidFill>
                <a:effectLst/>
                <a:latin typeface="Arial Unicode MS" pitchFamily="34" charset="-128"/>
                <a:ea typeface="+mn-ea"/>
                <a:cs typeface="+mn-cs"/>
              </a:rPr>
              <a:t>angular</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gyrus</a:t>
            </a:r>
            <a:r>
              <a:rPr kumimoji="1" lang="pl-PL" sz="1200" b="0" i="0" kern="1200" dirty="0" smtClean="0">
                <a:solidFill>
                  <a:schemeClr val="tx1"/>
                </a:solidFill>
                <a:effectLst/>
                <a:latin typeface="Arial Unicode MS" pitchFamily="34" charset="-128"/>
                <a:ea typeface="+mn-ea"/>
                <a:cs typeface="+mn-cs"/>
              </a:rPr>
              <a:t>. PCC=</a:t>
            </a:r>
            <a:r>
              <a:rPr kumimoji="1" lang="pl-PL" sz="1200" b="0" i="0" kern="1200" dirty="0" err="1" smtClean="0">
                <a:solidFill>
                  <a:schemeClr val="tx1"/>
                </a:solidFill>
                <a:effectLst/>
                <a:latin typeface="Arial Unicode MS" pitchFamily="34" charset="-128"/>
                <a:ea typeface="+mn-ea"/>
                <a:cs typeface="+mn-cs"/>
              </a:rPr>
              <a:t>posterior</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cingulate</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cortex</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includes</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precuneus</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dACC</a:t>
            </a:r>
            <a:r>
              <a:rPr kumimoji="1" lang="pl-PL" sz="1200" b="0" i="0" kern="1200" dirty="0" smtClean="0">
                <a:solidFill>
                  <a:schemeClr val="tx1"/>
                </a:solidFill>
                <a:effectLst/>
                <a:latin typeface="Arial Unicode MS" pitchFamily="34" charset="-128"/>
                <a:ea typeface="+mn-ea"/>
                <a:cs typeface="+mn-cs"/>
              </a:rPr>
              <a:t>=</a:t>
            </a:r>
            <a:r>
              <a:rPr kumimoji="1" lang="pl-PL" sz="1200" b="0" i="0" kern="1200" dirty="0" err="1" smtClean="0">
                <a:solidFill>
                  <a:schemeClr val="tx1"/>
                </a:solidFill>
                <a:effectLst/>
                <a:latin typeface="Arial Unicode MS" pitchFamily="34" charset="-128"/>
                <a:ea typeface="+mn-ea"/>
                <a:cs typeface="+mn-cs"/>
              </a:rPr>
              <a:t>dorsal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anterior</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cingulate</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cortex</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aI</a:t>
            </a:r>
            <a:r>
              <a:rPr kumimoji="1" lang="pl-PL" sz="1200" b="0" i="0" kern="1200" dirty="0" smtClean="0">
                <a:solidFill>
                  <a:schemeClr val="tx1"/>
                </a:solidFill>
                <a:effectLst/>
                <a:latin typeface="Arial Unicode MS" pitchFamily="34" charset="-128"/>
                <a:ea typeface="+mn-ea"/>
                <a:cs typeface="+mn-cs"/>
              </a:rPr>
              <a:t>=</a:t>
            </a:r>
            <a:r>
              <a:rPr kumimoji="1" lang="pl-PL" sz="1200" b="0" i="0" kern="1200" dirty="0" err="1" smtClean="0">
                <a:solidFill>
                  <a:schemeClr val="tx1"/>
                </a:solidFill>
                <a:effectLst/>
                <a:latin typeface="Arial Unicode MS" pitchFamily="34" charset="-128"/>
                <a:ea typeface="+mn-ea"/>
                <a:cs typeface="+mn-cs"/>
              </a:rPr>
              <a:t>anterior</a:t>
            </a:r>
            <a:r>
              <a:rPr kumimoji="1" lang="pl-PL" sz="1200" b="0" i="0" kern="1200" dirty="0" smtClean="0">
                <a:solidFill>
                  <a:schemeClr val="tx1"/>
                </a:solidFill>
                <a:effectLst/>
                <a:latin typeface="Arial Unicode MS" pitchFamily="34" charset="-128"/>
                <a:ea typeface="+mn-ea"/>
                <a:cs typeface="+mn-cs"/>
              </a:rPr>
              <a:t> insula. TP=</a:t>
            </a:r>
            <a:r>
              <a:rPr kumimoji="1" lang="pl-PL" sz="1200" b="0" i="0" kern="1200" dirty="0" err="1" smtClean="0">
                <a:solidFill>
                  <a:schemeClr val="tx1"/>
                </a:solidFill>
                <a:effectLst/>
                <a:latin typeface="Arial Unicode MS" pitchFamily="34" charset="-128"/>
                <a:ea typeface="+mn-ea"/>
                <a:cs typeface="+mn-cs"/>
              </a:rPr>
              <a:t>temporal</a:t>
            </a:r>
            <a:r>
              <a:rPr kumimoji="1" lang="pl-PL" sz="1200" b="0" i="0" kern="1200" dirty="0" smtClean="0">
                <a:solidFill>
                  <a:schemeClr val="tx1"/>
                </a:solidFill>
                <a:effectLst/>
                <a:latin typeface="Arial Unicode MS" pitchFamily="34" charset="-128"/>
                <a:ea typeface="+mn-ea"/>
                <a:cs typeface="+mn-cs"/>
              </a:rPr>
              <a:t> pole. SLEA=</a:t>
            </a:r>
            <a:r>
              <a:rPr kumimoji="1" lang="pl-PL" sz="1200" b="0" i="0" kern="1200" dirty="0" err="1" smtClean="0">
                <a:solidFill>
                  <a:schemeClr val="tx1"/>
                </a:solidFill>
                <a:effectLst/>
                <a:latin typeface="Arial Unicode MS" pitchFamily="34" charset="-128"/>
                <a:ea typeface="+mn-ea"/>
                <a:cs typeface="+mn-cs"/>
              </a:rPr>
              <a:t>sublenticular</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extended</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amygdala</a:t>
            </a:r>
            <a:r>
              <a:rPr kumimoji="1" lang="pl-PL" sz="1200" b="0" i="0" kern="1200" dirty="0" smtClean="0">
                <a:solidFill>
                  <a:schemeClr val="tx1"/>
                </a:solidFill>
                <a:effectLst/>
                <a:latin typeface="Arial Unicode MS" pitchFamily="34" charset="-128"/>
                <a:ea typeface="+mn-ea"/>
                <a:cs typeface="+mn-cs"/>
              </a:rPr>
              <a:t>. ACC/MPFC=</a:t>
            </a:r>
            <a:r>
              <a:rPr kumimoji="1" lang="pl-PL" sz="1200" b="0" i="0" kern="1200" dirty="0" err="1" smtClean="0">
                <a:solidFill>
                  <a:schemeClr val="tx1"/>
                </a:solidFill>
                <a:effectLst/>
                <a:latin typeface="Arial Unicode MS" pitchFamily="34" charset="-128"/>
                <a:ea typeface="+mn-ea"/>
                <a:cs typeface="+mn-cs"/>
              </a:rPr>
              <a:t>dorsal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medial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prefrontal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cortex</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includes</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dorsal</a:t>
            </a:r>
            <a:r>
              <a:rPr kumimoji="1" lang="pl-PL" sz="1200" b="0" i="0" kern="1200" dirty="0" smtClean="0">
                <a:solidFill>
                  <a:schemeClr val="tx1"/>
                </a:solidFill>
                <a:effectLst/>
                <a:latin typeface="Arial Unicode MS" pitchFamily="34" charset="-128"/>
                <a:ea typeface="+mn-ea"/>
                <a:cs typeface="+mn-cs"/>
              </a:rPr>
              <a:t> ACC and </a:t>
            </a:r>
            <a:r>
              <a:rPr kumimoji="1" lang="pl-PL" sz="1200" b="0" i="0" kern="1200" dirty="0" err="1" smtClean="0">
                <a:solidFill>
                  <a:schemeClr val="tx1"/>
                </a:solidFill>
                <a:effectLst/>
                <a:latin typeface="Arial Unicode MS" pitchFamily="34" charset="-128"/>
                <a:ea typeface="+mn-ea"/>
                <a:cs typeface="+mn-cs"/>
              </a:rPr>
              <a:t>vMPFC</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including</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ventral</a:t>
            </a:r>
            <a:r>
              <a:rPr kumimoji="1" lang="pl-PL" sz="1200" b="0" i="0" kern="1200" dirty="0" smtClean="0">
                <a:solidFill>
                  <a:schemeClr val="tx1"/>
                </a:solidFill>
                <a:effectLst/>
                <a:latin typeface="Arial Unicode MS" pitchFamily="34" charset="-128"/>
                <a:ea typeface="+mn-ea"/>
                <a:cs typeface="+mn-cs"/>
              </a:rPr>
              <a:t>—</a:t>
            </a:r>
            <a:r>
              <a:rPr kumimoji="1" lang="pl-PL" sz="1200" b="0" i="0" kern="1200" dirty="0" err="1" smtClean="0">
                <a:solidFill>
                  <a:schemeClr val="tx1"/>
                </a:solidFill>
                <a:effectLst/>
                <a:latin typeface="Arial Unicode MS" pitchFamily="34" charset="-128"/>
                <a:ea typeface="+mn-ea"/>
                <a:cs typeface="+mn-cs"/>
              </a:rPr>
              <a:t>subgenual</a:t>
            </a:r>
            <a:r>
              <a:rPr kumimoji="1" lang="pl-PL" sz="1200" b="0" i="0" kern="1200" dirty="0" smtClean="0">
                <a:solidFill>
                  <a:schemeClr val="tx1"/>
                </a:solidFill>
                <a:effectLst/>
                <a:latin typeface="Arial Unicode MS" pitchFamily="34" charset="-128"/>
                <a:ea typeface="+mn-ea"/>
                <a:cs typeface="+mn-cs"/>
              </a:rPr>
              <a:t> and </a:t>
            </a:r>
            <a:r>
              <a:rPr kumimoji="1" lang="pl-PL" sz="1200" b="0" i="0" kern="1200" dirty="0" err="1" smtClean="0">
                <a:solidFill>
                  <a:schemeClr val="tx1"/>
                </a:solidFill>
                <a:effectLst/>
                <a:latin typeface="Arial Unicode MS" pitchFamily="34" charset="-128"/>
                <a:ea typeface="+mn-ea"/>
                <a:cs typeface="+mn-cs"/>
              </a:rPr>
              <a:t>pregenual</a:t>
            </a:r>
            <a:r>
              <a:rPr kumimoji="1" lang="pl-PL" sz="1200" b="0" i="0" kern="1200" dirty="0" smtClean="0">
                <a:solidFill>
                  <a:schemeClr val="tx1"/>
                </a:solidFill>
                <a:effectLst/>
                <a:latin typeface="Arial Unicode MS" pitchFamily="34" charset="-128"/>
                <a:ea typeface="+mn-ea"/>
                <a:cs typeface="+mn-cs"/>
              </a:rPr>
              <a:t>—and </a:t>
            </a:r>
            <a:r>
              <a:rPr kumimoji="1" lang="pl-PL" sz="1200" b="0" i="0" kern="1200" dirty="0" err="1" smtClean="0">
                <a:solidFill>
                  <a:schemeClr val="tx1"/>
                </a:solidFill>
                <a:effectLst/>
                <a:latin typeface="Arial Unicode MS" pitchFamily="34" charset="-128"/>
                <a:ea typeface="+mn-ea"/>
                <a:cs typeface="+mn-cs"/>
              </a:rPr>
              <a:t>rostral</a:t>
            </a:r>
            <a:r>
              <a:rPr kumimoji="1" lang="pl-PL" sz="1200" b="0" i="0" kern="1200" dirty="0" smtClean="0">
                <a:solidFill>
                  <a:schemeClr val="tx1"/>
                </a:solidFill>
                <a:effectLst/>
                <a:latin typeface="Arial Unicode MS" pitchFamily="34" charset="-128"/>
                <a:ea typeface="+mn-ea"/>
                <a:cs typeface="+mn-cs"/>
              </a:rPr>
              <a:t> ACC). </a:t>
            </a:r>
            <a:r>
              <a:rPr kumimoji="1" lang="pl-PL" sz="1200" b="0" i="0" kern="1200" dirty="0" err="1" smtClean="0">
                <a:solidFill>
                  <a:schemeClr val="tx1"/>
                </a:solidFill>
                <a:effectLst/>
                <a:latin typeface="Arial Unicode MS" pitchFamily="34" charset="-128"/>
                <a:ea typeface="+mn-ea"/>
                <a:cs typeface="+mn-cs"/>
              </a:rPr>
              <a:t>msPFC</a:t>
            </a:r>
            <a:r>
              <a:rPr kumimoji="1" lang="pl-PL" sz="1200" b="0" i="0" kern="1200" dirty="0" smtClean="0">
                <a:solidFill>
                  <a:schemeClr val="tx1"/>
                </a:solidFill>
                <a:effectLst/>
                <a:latin typeface="Arial Unicode MS" pitchFamily="34" charset="-128"/>
                <a:ea typeface="+mn-ea"/>
                <a:cs typeface="+mn-cs"/>
              </a:rPr>
              <a:t>=</a:t>
            </a:r>
            <a:r>
              <a:rPr kumimoji="1" lang="pl-PL" sz="1200" b="0" i="0" kern="1200" dirty="0" err="1" smtClean="0">
                <a:solidFill>
                  <a:schemeClr val="tx1"/>
                </a:solidFill>
                <a:effectLst/>
                <a:latin typeface="Arial Unicode MS" pitchFamily="34" charset="-128"/>
                <a:ea typeface="+mn-ea"/>
                <a:cs typeface="+mn-cs"/>
              </a:rPr>
              <a:t>medial</a:t>
            </a:r>
            <a:r>
              <a:rPr kumimoji="1" lang="pl-PL" sz="1200" b="0" i="0" kern="1200" dirty="0" smtClean="0">
                <a:solidFill>
                  <a:schemeClr val="tx1"/>
                </a:solidFill>
                <a:effectLst/>
                <a:latin typeface="Arial Unicode MS" pitchFamily="34" charset="-128"/>
                <a:ea typeface="+mn-ea"/>
                <a:cs typeface="+mn-cs"/>
              </a:rPr>
              <a:t> superior </a:t>
            </a:r>
            <a:r>
              <a:rPr kumimoji="1" lang="pl-PL" sz="1200" b="0" i="0" kern="1200" dirty="0" err="1" smtClean="0">
                <a:solidFill>
                  <a:schemeClr val="tx1"/>
                </a:solidFill>
                <a:effectLst/>
                <a:latin typeface="Arial Unicode MS" pitchFamily="34" charset="-128"/>
                <a:ea typeface="+mn-ea"/>
                <a:cs typeface="+mn-cs"/>
              </a:rPr>
              <a:t>prefrontal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cortex</a:t>
            </a:r>
            <a:r>
              <a:rPr kumimoji="1" lang="pl-PL" sz="1200" b="0" i="0" kern="1200" dirty="0" smtClean="0">
                <a:solidFill>
                  <a:schemeClr val="tx1"/>
                </a:solidFill>
                <a:effectLst/>
                <a:latin typeface="Arial Unicode MS" pitchFamily="34" charset="-128"/>
                <a:ea typeface="+mn-ea"/>
                <a:cs typeface="+mn-cs"/>
              </a:rPr>
              <a:t>. LPFC=</a:t>
            </a:r>
            <a:r>
              <a:rPr kumimoji="1" lang="pl-PL" sz="1200" b="0" i="0" kern="1200" dirty="0" err="1" smtClean="0">
                <a:solidFill>
                  <a:schemeClr val="tx1"/>
                </a:solidFill>
                <a:effectLst/>
                <a:latin typeface="Arial Unicode MS" pitchFamily="34" charset="-128"/>
                <a:ea typeface="+mn-ea"/>
                <a:cs typeface="+mn-cs"/>
              </a:rPr>
              <a:t>lateral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prefrontal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cortex</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aIPL</a:t>
            </a:r>
            <a:r>
              <a:rPr kumimoji="1" lang="pl-PL" sz="1200" b="0" i="0" kern="1200" dirty="0" smtClean="0">
                <a:solidFill>
                  <a:schemeClr val="tx1"/>
                </a:solidFill>
                <a:effectLst/>
                <a:latin typeface="Arial Unicode MS" pitchFamily="34" charset="-128"/>
                <a:ea typeface="+mn-ea"/>
                <a:cs typeface="+mn-cs"/>
              </a:rPr>
              <a:t>=</a:t>
            </a:r>
            <a:r>
              <a:rPr kumimoji="1" lang="pl-PL" sz="1200" b="0" i="0" kern="1200" dirty="0" err="1" smtClean="0">
                <a:solidFill>
                  <a:schemeClr val="tx1"/>
                </a:solidFill>
                <a:effectLst/>
                <a:latin typeface="Arial Unicode MS" pitchFamily="34" charset="-128"/>
                <a:ea typeface="+mn-ea"/>
                <a:cs typeface="+mn-cs"/>
              </a:rPr>
              <a:t>anterior</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inferior</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parietal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lobule</a:t>
            </a:r>
            <a:r>
              <a:rPr kumimoji="1" lang="pl-PL" sz="1200" b="0" i="0" kern="1200" dirty="0" smtClean="0">
                <a:solidFill>
                  <a:schemeClr val="tx1"/>
                </a:solidFill>
                <a:effectLst/>
                <a:latin typeface="Arial Unicode MS" pitchFamily="34" charset="-128"/>
                <a:ea typeface="+mn-ea"/>
                <a:cs typeface="+mn-cs"/>
              </a:rPr>
              <a:t>. MPFC=</a:t>
            </a:r>
            <a:r>
              <a:rPr kumimoji="1" lang="pl-PL" sz="1200" b="0" i="0" kern="1200" dirty="0" err="1" smtClean="0">
                <a:solidFill>
                  <a:schemeClr val="tx1"/>
                </a:solidFill>
                <a:effectLst/>
                <a:latin typeface="Arial Unicode MS" pitchFamily="34" charset="-128"/>
                <a:ea typeface="+mn-ea"/>
                <a:cs typeface="+mn-cs"/>
              </a:rPr>
              <a:t>medial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prefrontal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cortex</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vMPFC</a:t>
            </a:r>
            <a:r>
              <a:rPr kumimoji="1" lang="pl-PL" sz="1200" b="0" i="0" kern="1200" dirty="0" smtClean="0">
                <a:solidFill>
                  <a:schemeClr val="tx1"/>
                </a:solidFill>
                <a:effectLst/>
                <a:latin typeface="Arial Unicode MS" pitchFamily="34" charset="-128"/>
                <a:ea typeface="+mn-ea"/>
                <a:cs typeface="+mn-cs"/>
              </a:rPr>
              <a:t>=</a:t>
            </a:r>
            <a:r>
              <a:rPr kumimoji="1" lang="pl-PL" sz="1200" b="0" i="0" kern="1200" dirty="0" err="1" smtClean="0">
                <a:solidFill>
                  <a:schemeClr val="tx1"/>
                </a:solidFill>
                <a:effectLst/>
                <a:latin typeface="Arial Unicode MS" pitchFamily="34" charset="-128"/>
                <a:ea typeface="+mn-ea"/>
                <a:cs typeface="+mn-cs"/>
              </a:rPr>
              <a:t>ventromedial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prefrontal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cortex</a:t>
            </a:r>
            <a:r>
              <a:rPr kumimoji="1" lang="pl-PL" sz="1200" b="0" i="0" kern="1200" dirty="0" smtClean="0">
                <a:solidFill>
                  <a:schemeClr val="tx1"/>
                </a:solidFill>
                <a:effectLst/>
                <a:latin typeface="Arial Unicode MS" pitchFamily="34" charset="-128"/>
                <a:ea typeface="+mn-ea"/>
                <a:cs typeface="+mn-cs"/>
              </a:rPr>
              <a:t>. OFC=</a:t>
            </a:r>
            <a:r>
              <a:rPr kumimoji="1" lang="pl-PL" sz="1200" b="0" i="0" kern="1200" dirty="0" err="1" smtClean="0">
                <a:solidFill>
                  <a:schemeClr val="tx1"/>
                </a:solidFill>
                <a:effectLst/>
                <a:latin typeface="Arial Unicode MS" pitchFamily="34" charset="-128"/>
                <a:ea typeface="+mn-ea"/>
                <a:cs typeface="+mn-cs"/>
              </a:rPr>
              <a:t>orbitofrontal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cortex</a:t>
            </a:r>
            <a:r>
              <a:rPr kumimoji="1" lang="pl-PL" sz="1200" b="0" i="0" kern="1200" dirty="0" smtClean="0">
                <a:solidFill>
                  <a:schemeClr val="tx1"/>
                </a:solidFill>
                <a:effectLst/>
                <a:latin typeface="Arial Unicode MS" pitchFamily="34" charset="-128"/>
                <a:ea typeface="+mn-ea"/>
                <a:cs typeface="+mn-cs"/>
              </a:rPr>
              <a:t>. ACC=</a:t>
            </a:r>
            <a:r>
              <a:rPr kumimoji="1" lang="pl-PL" sz="1200" b="0" i="0" kern="1200" dirty="0" err="1" smtClean="0">
                <a:solidFill>
                  <a:schemeClr val="tx1"/>
                </a:solidFill>
                <a:effectLst/>
                <a:latin typeface="Arial Unicode MS" pitchFamily="34" charset="-128"/>
                <a:ea typeface="+mn-ea"/>
                <a:cs typeface="+mn-cs"/>
              </a:rPr>
              <a:t>anterior</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cingulate</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cortex</a:t>
            </a:r>
            <a:r>
              <a:rPr kumimoji="1" lang="pl-PL" sz="1200" b="0" i="0" kern="1200" dirty="0" smtClean="0">
                <a:solidFill>
                  <a:schemeClr val="tx1"/>
                </a:solidFill>
                <a:effectLst/>
                <a:latin typeface="Arial Unicode MS" pitchFamily="34" charset="-128"/>
                <a:ea typeface="+mn-ea"/>
                <a:cs typeface="+mn-cs"/>
              </a:rPr>
              <a:t>. DLPFC=</a:t>
            </a:r>
            <a:r>
              <a:rPr kumimoji="1" lang="pl-PL" sz="1200" b="0" i="0" kern="1200" dirty="0" err="1" smtClean="0">
                <a:solidFill>
                  <a:schemeClr val="tx1"/>
                </a:solidFill>
                <a:effectLst/>
                <a:latin typeface="Arial Unicode MS" pitchFamily="34" charset="-128"/>
                <a:ea typeface="+mn-ea"/>
                <a:cs typeface="+mn-cs"/>
              </a:rPr>
              <a:t>dorsolateral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prefrontal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cortex</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includes</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anterior</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prefrontal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cortex</a:t>
            </a:r>
            <a:r>
              <a:rPr kumimoji="1" lang="pl-PL" sz="1200" b="0" i="0" kern="1200" dirty="0" smtClean="0">
                <a:solidFill>
                  <a:schemeClr val="tx1"/>
                </a:solidFill>
                <a:effectLst/>
                <a:latin typeface="Arial Unicode MS" pitchFamily="34" charset="-128"/>
                <a:ea typeface="+mn-ea"/>
                <a:cs typeface="+mn-cs"/>
              </a:rPr>
              <a:t> and </a:t>
            </a:r>
            <a:r>
              <a:rPr kumimoji="1" lang="pl-PL" sz="1200" b="0" i="0" kern="1200" dirty="0" err="1" smtClean="0">
                <a:solidFill>
                  <a:schemeClr val="tx1"/>
                </a:solidFill>
                <a:effectLst/>
                <a:latin typeface="Arial Unicode MS" pitchFamily="34" charset="-128"/>
                <a:ea typeface="+mn-ea"/>
                <a:cs typeface="+mn-cs"/>
              </a:rPr>
              <a:t>inferior</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frontal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cortex</a:t>
            </a:r>
            <a:r>
              <a:rPr kumimoji="1" lang="pl-PL" sz="1200" b="0" i="0" kern="1200" dirty="0" smtClean="0">
                <a:solidFill>
                  <a:schemeClr val="tx1"/>
                </a:solidFill>
                <a:effectLst/>
                <a:latin typeface="Arial Unicode MS" pitchFamily="34" charset="-128"/>
                <a:ea typeface="+mn-ea"/>
                <a:cs typeface="+mn-cs"/>
              </a:rPr>
              <a:t>). PCG=</a:t>
            </a:r>
            <a:r>
              <a:rPr kumimoji="1" lang="pl-PL" sz="1200" b="0" i="0" kern="1200" dirty="0" err="1" smtClean="0">
                <a:solidFill>
                  <a:schemeClr val="tx1"/>
                </a:solidFill>
                <a:effectLst/>
                <a:latin typeface="Arial Unicode MS" pitchFamily="34" charset="-128"/>
                <a:ea typeface="+mn-ea"/>
                <a:cs typeface="+mn-cs"/>
              </a:rPr>
              <a:t>precentral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gyrus</a:t>
            </a:r>
            <a:r>
              <a:rPr kumimoji="1" lang="pl-PL" sz="1200" b="0" i="0" kern="1200" dirty="0" smtClean="0">
                <a:solidFill>
                  <a:schemeClr val="tx1"/>
                </a:solidFill>
                <a:effectLst/>
                <a:latin typeface="Arial Unicode MS" pitchFamily="34" charset="-128"/>
                <a:ea typeface="+mn-ea"/>
                <a:cs typeface="+mn-cs"/>
              </a:rPr>
              <a:t>. DPC=</a:t>
            </a:r>
            <a:r>
              <a:rPr kumimoji="1" lang="pl-PL" sz="1200" b="0" i="0" kern="1200" dirty="0" err="1" smtClean="0">
                <a:solidFill>
                  <a:schemeClr val="tx1"/>
                </a:solidFill>
                <a:effectLst/>
                <a:latin typeface="Arial Unicode MS" pitchFamily="34" charset="-128"/>
                <a:ea typeface="+mn-ea"/>
                <a:cs typeface="+mn-cs"/>
              </a:rPr>
              <a:t>dorsal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parietal</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cortex</a:t>
            </a:r>
            <a:r>
              <a:rPr kumimoji="1" lang="pl-PL" sz="1200" b="0" i="0" kern="1200" dirty="0" smtClean="0">
                <a:solidFill>
                  <a:schemeClr val="tx1"/>
                </a:solidFill>
                <a:effectLst/>
                <a:latin typeface="Arial Unicode MS" pitchFamily="34" charset="-128"/>
                <a:ea typeface="+mn-ea"/>
                <a:cs typeface="+mn-cs"/>
              </a:rPr>
              <a:t>.</a:t>
            </a:r>
            <a:endParaRPr kumimoji="1" lang="en-US" sz="1200" b="0" i="0" kern="1200" dirty="0" smtClean="0">
              <a:solidFill>
                <a:schemeClr val="tx1"/>
              </a:solidFill>
              <a:effectLst/>
              <a:latin typeface="Arial Unicode MS" pitchFamily="34" charset="-128"/>
              <a:ea typeface="+mn-ea"/>
              <a:cs typeface="+mn-cs"/>
            </a:endParaRPr>
          </a:p>
          <a:p>
            <a:r>
              <a:rPr lang="en-US" dirty="0" smtClean="0"/>
              <a:t>Precision psychiatry: a neural circuit taxonomy for depression and anxiety- </a:t>
            </a:r>
            <a:r>
              <a:rPr lang="en-US" dirty="0" err="1" smtClean="0"/>
              <a:t>ClinicalKey</a:t>
            </a:r>
            <a:r>
              <a:rPr lang="en-US" dirty="0" smtClean="0"/>
              <a:t>. (</a:t>
            </a:r>
            <a:r>
              <a:rPr lang="en-US" dirty="0" err="1" smtClean="0"/>
              <a:t>n.d.</a:t>
            </a:r>
            <a:r>
              <a:rPr lang="en-US" dirty="0" smtClean="0"/>
              <a:t>). Retrieved May 11, 2018, from https://www-1clinicalkey-1com-1i6jv00h80ab9.han3.uci.umk.pl/#!/content/playContent/1-s2.0-S2215036615005799?returnurl=null&amp;referrer=null</a:t>
            </a:r>
            <a:endParaRPr lang="pl-PL" dirty="0"/>
          </a:p>
        </p:txBody>
      </p:sp>
      <p:sp>
        <p:nvSpPr>
          <p:cNvPr id="4" name="Symbol zastępczy stopki 3"/>
          <p:cNvSpPr>
            <a:spLocks noGrp="1"/>
          </p:cNvSpPr>
          <p:nvPr>
            <p:ph type="ftr" sz="quarter" idx="10"/>
          </p:nvPr>
        </p:nvSpPr>
        <p:spPr/>
        <p:txBody>
          <a:bodyPr/>
          <a:lstStyle/>
          <a:p>
            <a:pPr>
              <a:defRPr/>
            </a:pPr>
            <a:r>
              <a:rPr lang="en-US" smtClean="0"/>
              <a:t>(c) 1999. Tralvex Yeap. All Rights Reserved</a:t>
            </a:r>
            <a:endParaRPr lang="en-US" dirty="0"/>
          </a:p>
        </p:txBody>
      </p:sp>
      <p:sp>
        <p:nvSpPr>
          <p:cNvPr id="5" name="Symbol zastępczy numeru slajdu 4"/>
          <p:cNvSpPr>
            <a:spLocks noGrp="1"/>
          </p:cNvSpPr>
          <p:nvPr>
            <p:ph type="sldNum" sz="quarter" idx="11"/>
          </p:nvPr>
        </p:nvSpPr>
        <p:spPr/>
        <p:txBody>
          <a:bodyPr/>
          <a:lstStyle/>
          <a:p>
            <a:pPr>
              <a:defRPr/>
            </a:pPr>
            <a:fld id="{4A76EC1E-BF08-4C0C-8B88-87B190097198}" type="slidenum">
              <a:rPr lang="en-US" smtClean="0"/>
              <a:pPr>
                <a:defRPr/>
              </a:pPr>
              <a:t>12</a:t>
            </a:fld>
            <a:endParaRPr lang="en-US"/>
          </a:p>
        </p:txBody>
      </p:sp>
    </p:spTree>
    <p:extLst>
      <p:ext uri="{BB962C8B-B14F-4D97-AF65-F5344CB8AC3E}">
        <p14:creationId xmlns:p14="http://schemas.microsoft.com/office/powerpoint/2010/main" val="2579274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solidFill>
                  <a:prstClr val="white"/>
                </a:solidFill>
              </a:rPr>
              <a:t>(c) 1999. Tralvex Yeap. All Rights Reserved</a:t>
            </a:r>
          </a:p>
        </p:txBody>
      </p:sp>
      <p:sp>
        <p:nvSpPr>
          <p:cNvPr id="6" name="Rectangle 7"/>
          <p:cNvSpPr>
            <a:spLocks noGrp="1" noChangeArrowheads="1"/>
          </p:cNvSpPr>
          <p:nvPr>
            <p:ph type="sldNum" sz="quarter" idx="5"/>
          </p:nvPr>
        </p:nvSpPr>
        <p:spPr/>
        <p:txBody>
          <a:bodyPr/>
          <a:lstStyle/>
          <a:p>
            <a:pPr>
              <a:defRPr/>
            </a:pPr>
            <a:fld id="{167491B7-06E5-4F63-951D-CAD98BBA8615}" type="slidenum">
              <a:rPr lang="en-US">
                <a:solidFill>
                  <a:prstClr val="white"/>
                </a:solidFill>
              </a:rPr>
              <a:pPr>
                <a:defRPr/>
              </a:pPr>
              <a:t>13</a:t>
            </a:fld>
            <a:endParaRPr lang="en-US">
              <a:solidFill>
                <a:prstClr val="white"/>
              </a:solidFill>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7F296DC-0E11-4BE4-9E56-D77315922E9A}" type="slidenum">
              <a:rPr lang="en-US" sz="1200">
                <a:solidFill>
                  <a:schemeClr val="tx1"/>
                </a:solidFill>
              </a:rPr>
              <a:pPr>
                <a:defRPr/>
              </a:pPr>
              <a:t>16</a:t>
            </a:fld>
            <a:endParaRPr lang="en-US" sz="1200">
              <a:solidFill>
                <a:schemeClr val="tx1"/>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sz="1200" b="0" i="0" kern="1200" dirty="0" smtClean="0">
                <a:solidFill>
                  <a:schemeClr val="tx1"/>
                </a:solidFill>
                <a:effectLst/>
                <a:latin typeface="Arial Unicode MS" pitchFamily="34" charset="-128"/>
                <a:ea typeface="+mn-ea"/>
                <a:cs typeface="+mn-cs"/>
              </a:rPr>
              <a:t>Source: </a:t>
            </a:r>
            <a:r>
              <a:rPr kumimoji="1" lang="pl-PL" sz="1200" b="0" i="0" kern="1200" dirty="0" err="1" smtClean="0">
                <a:solidFill>
                  <a:schemeClr val="tx1"/>
                </a:solidFill>
                <a:effectLst/>
                <a:latin typeface="Arial Unicode MS" pitchFamily="34" charset="-128"/>
                <a:ea typeface="+mn-ea"/>
                <a:cs typeface="+mn-cs"/>
              </a:rPr>
              <a:t>Wolpaw</a:t>
            </a:r>
            <a:r>
              <a:rPr kumimoji="1" lang="pl-PL" sz="1200" b="0" i="0" kern="1200" dirty="0" smtClean="0">
                <a:solidFill>
                  <a:schemeClr val="tx1"/>
                </a:solidFill>
                <a:effectLst/>
                <a:latin typeface="Arial Unicode MS" pitchFamily="34" charset="-128"/>
                <a:ea typeface="+mn-ea"/>
                <a:cs typeface="+mn-cs"/>
              </a:rPr>
              <a:t> JR, </a:t>
            </a:r>
            <a:r>
              <a:rPr kumimoji="1" lang="pl-PL" sz="1200" b="0" i="0" kern="1200" dirty="0" err="1" smtClean="0">
                <a:solidFill>
                  <a:schemeClr val="tx1"/>
                </a:solidFill>
                <a:effectLst/>
                <a:latin typeface="Arial Unicode MS" pitchFamily="34" charset="-128"/>
                <a:ea typeface="+mn-ea"/>
                <a:cs typeface="+mn-cs"/>
              </a:rPr>
              <a:t>Wolpaw</a:t>
            </a:r>
            <a:r>
              <a:rPr kumimoji="1" lang="pl-PL" sz="1200" b="0" i="0" kern="1200" dirty="0" smtClean="0">
                <a:solidFill>
                  <a:schemeClr val="tx1"/>
                </a:solidFill>
                <a:effectLst/>
                <a:latin typeface="Arial Unicode MS" pitchFamily="34" charset="-128"/>
                <a:ea typeface="+mn-ea"/>
                <a:cs typeface="+mn-cs"/>
              </a:rPr>
              <a:t> EW. Brain-</a:t>
            </a:r>
            <a:r>
              <a:rPr kumimoji="1" lang="pl-PL" sz="1200" b="0" i="0" kern="1200" dirty="0" err="1" smtClean="0">
                <a:solidFill>
                  <a:schemeClr val="tx1"/>
                </a:solidFill>
                <a:effectLst/>
                <a:latin typeface="Arial Unicode MS" pitchFamily="34" charset="-128"/>
                <a:ea typeface="+mn-ea"/>
                <a:cs typeface="+mn-cs"/>
              </a:rPr>
              <a:t>computer</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interfaces</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something</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new</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under</a:t>
            </a:r>
            <a:r>
              <a:rPr kumimoji="1" lang="pl-PL" sz="1200" b="0" i="0" kern="1200" dirty="0" smtClean="0">
                <a:solidFill>
                  <a:schemeClr val="tx1"/>
                </a:solidFill>
                <a:effectLst/>
                <a:latin typeface="Arial Unicode MS" pitchFamily="34" charset="-128"/>
                <a:ea typeface="+mn-ea"/>
                <a:cs typeface="+mn-cs"/>
              </a:rPr>
              <a:t> the </a:t>
            </a:r>
            <a:r>
              <a:rPr kumimoji="1" lang="pl-PL" sz="1200" b="0" i="0" kern="1200" dirty="0" err="1" smtClean="0">
                <a:solidFill>
                  <a:schemeClr val="tx1"/>
                </a:solidFill>
                <a:effectLst/>
                <a:latin typeface="Arial Unicode MS" pitchFamily="34" charset="-128"/>
                <a:ea typeface="+mn-ea"/>
                <a:cs typeface="+mn-cs"/>
              </a:rPr>
              <a:t>sun</a:t>
            </a:r>
            <a:r>
              <a:rPr kumimoji="1" lang="pl-PL" sz="1200" b="0" i="0" kern="1200" dirty="0" smtClean="0">
                <a:solidFill>
                  <a:schemeClr val="tx1"/>
                </a:solidFill>
                <a:effectLst/>
                <a:latin typeface="Arial Unicode MS" pitchFamily="34" charset="-128"/>
                <a:ea typeface="+mn-ea"/>
                <a:cs typeface="+mn-cs"/>
              </a:rPr>
              <a:t>. In: </a:t>
            </a:r>
            <a:r>
              <a:rPr kumimoji="1" lang="pl-PL" sz="1200" b="0" i="0" kern="1200" dirty="0" err="1" smtClean="0">
                <a:solidFill>
                  <a:schemeClr val="tx1"/>
                </a:solidFill>
                <a:effectLst/>
                <a:latin typeface="Arial Unicode MS" pitchFamily="34" charset="-128"/>
                <a:ea typeface="+mn-ea"/>
                <a:cs typeface="+mn-cs"/>
              </a:rPr>
              <a:t>Wolpaw</a:t>
            </a:r>
            <a:r>
              <a:rPr kumimoji="1" lang="pl-PL" sz="1200" b="0" i="0" kern="1200" dirty="0" smtClean="0">
                <a:solidFill>
                  <a:schemeClr val="tx1"/>
                </a:solidFill>
                <a:effectLst/>
                <a:latin typeface="Arial Unicode MS" pitchFamily="34" charset="-128"/>
                <a:ea typeface="+mn-ea"/>
                <a:cs typeface="+mn-cs"/>
              </a:rPr>
              <a:t> JR, Winter </a:t>
            </a:r>
            <a:r>
              <a:rPr kumimoji="1" lang="pl-PL" sz="1200" b="0" i="0" kern="1200" dirty="0" err="1" smtClean="0">
                <a:solidFill>
                  <a:schemeClr val="tx1"/>
                </a:solidFill>
                <a:effectLst/>
                <a:latin typeface="Arial Unicode MS" pitchFamily="34" charset="-128"/>
                <a:ea typeface="+mn-ea"/>
                <a:cs typeface="+mn-cs"/>
              </a:rPr>
              <a:t>Wolpaw</a:t>
            </a:r>
            <a:r>
              <a:rPr kumimoji="1" lang="en-US" sz="1200" b="0" i="0" kern="1200" baseline="0" dirty="0" smtClean="0">
                <a:solidFill>
                  <a:schemeClr val="tx1"/>
                </a:solidFill>
                <a:effectLst/>
                <a:latin typeface="Arial Unicode MS" pitchFamily="34" charset="-128"/>
                <a:ea typeface="+mn-ea"/>
                <a:cs typeface="+mn-cs"/>
              </a:rPr>
              <a:t> </a:t>
            </a:r>
            <a:r>
              <a:rPr kumimoji="1" lang="pl-PL" sz="1200" b="0" i="0" kern="1200" dirty="0" smtClean="0">
                <a:solidFill>
                  <a:schemeClr val="tx1"/>
                </a:solidFill>
                <a:effectLst/>
                <a:latin typeface="Arial Unicode MS" pitchFamily="34" charset="-128"/>
                <a:ea typeface="+mn-ea"/>
                <a:cs typeface="+mn-cs"/>
              </a:rPr>
              <a:t>E, </a:t>
            </a:r>
            <a:r>
              <a:rPr kumimoji="1" lang="pl-PL" sz="1200" b="0" i="0" kern="1200" dirty="0" err="1" smtClean="0">
                <a:solidFill>
                  <a:schemeClr val="tx1"/>
                </a:solidFill>
                <a:effectLst/>
                <a:latin typeface="Arial Unicode MS" pitchFamily="34" charset="-128"/>
                <a:ea typeface="+mn-ea"/>
                <a:cs typeface="+mn-cs"/>
              </a:rPr>
              <a:t>editors</a:t>
            </a:r>
            <a:r>
              <a:rPr kumimoji="1" lang="pl-PL" sz="1200" b="0" i="0" kern="1200" dirty="0" smtClean="0">
                <a:solidFill>
                  <a:schemeClr val="tx1"/>
                </a:solidFill>
                <a:effectLst/>
                <a:latin typeface="Arial Unicode MS" pitchFamily="34" charset="-128"/>
                <a:ea typeface="+mn-ea"/>
                <a:cs typeface="+mn-cs"/>
              </a:rPr>
              <a:t>. Brain-</a:t>
            </a:r>
            <a:r>
              <a:rPr kumimoji="1" lang="pl-PL" sz="1200" b="0" i="0" kern="1200" dirty="0" err="1" smtClean="0">
                <a:solidFill>
                  <a:schemeClr val="tx1"/>
                </a:solidFill>
                <a:effectLst/>
                <a:latin typeface="Arial Unicode MS" pitchFamily="34" charset="-128"/>
                <a:ea typeface="+mn-ea"/>
                <a:cs typeface="+mn-cs"/>
              </a:rPr>
              <a:t>computer</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interfaces</a:t>
            </a:r>
            <a:r>
              <a:rPr kumimoji="1" lang="pl-PL" sz="1200" b="0" i="0" kern="1200" dirty="0" smtClean="0">
                <a:solidFill>
                  <a:schemeClr val="tx1"/>
                </a:solidFill>
                <a:effectLst/>
                <a:latin typeface="Arial Unicode MS" pitchFamily="34" charset="-128"/>
                <a:ea typeface="+mn-ea"/>
                <a:cs typeface="+mn-cs"/>
              </a:rPr>
              <a:t>: </a:t>
            </a:r>
            <a:r>
              <a:rPr kumimoji="1" lang="pl-PL" sz="1200" b="0" i="0" kern="1200" dirty="0" err="1" smtClean="0">
                <a:solidFill>
                  <a:schemeClr val="tx1"/>
                </a:solidFill>
                <a:effectLst/>
                <a:latin typeface="Arial Unicode MS" pitchFamily="34" charset="-128"/>
                <a:ea typeface="+mn-ea"/>
                <a:cs typeface="+mn-cs"/>
              </a:rPr>
              <a:t>principles</a:t>
            </a:r>
            <a:r>
              <a:rPr kumimoji="1" lang="pl-PL" sz="1200" b="0" i="0" kern="1200" dirty="0" smtClean="0">
                <a:solidFill>
                  <a:schemeClr val="tx1"/>
                </a:solidFill>
                <a:effectLst/>
                <a:latin typeface="Arial Unicode MS" pitchFamily="34" charset="-128"/>
                <a:ea typeface="+mn-ea"/>
                <a:cs typeface="+mn-cs"/>
              </a:rPr>
              <a:t> and</a:t>
            </a:r>
            <a:br>
              <a:rPr kumimoji="1" lang="pl-PL" sz="1200" b="0" i="0" kern="1200" dirty="0" smtClean="0">
                <a:solidFill>
                  <a:schemeClr val="tx1"/>
                </a:solidFill>
                <a:effectLst/>
                <a:latin typeface="Arial Unicode MS" pitchFamily="34" charset="-128"/>
                <a:ea typeface="+mn-ea"/>
                <a:cs typeface="+mn-cs"/>
              </a:rPr>
            </a:br>
            <a:r>
              <a:rPr kumimoji="1" lang="pl-PL" sz="1200" b="0" i="0" kern="1200" dirty="0" err="1" smtClean="0">
                <a:solidFill>
                  <a:schemeClr val="tx1"/>
                </a:solidFill>
                <a:effectLst/>
                <a:latin typeface="Arial Unicode MS" pitchFamily="34" charset="-128"/>
                <a:ea typeface="+mn-ea"/>
                <a:cs typeface="+mn-cs"/>
              </a:rPr>
              <a:t>practice</a:t>
            </a:r>
            <a:r>
              <a:rPr kumimoji="1" lang="pl-PL" sz="1200" b="0" i="0" kern="1200" dirty="0" smtClean="0">
                <a:solidFill>
                  <a:schemeClr val="tx1"/>
                </a:solidFill>
                <a:effectLst/>
                <a:latin typeface="Arial Unicode MS" pitchFamily="34" charset="-128"/>
                <a:ea typeface="+mn-ea"/>
                <a:cs typeface="+mn-cs"/>
              </a:rPr>
              <a:t>. Oxford: Oxford University Press; 2012. p. 3–12</a:t>
            </a:r>
            <a:r>
              <a:rPr lang="pl-PL" dirty="0" smtClean="0"/>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196752"/>
            <a:ext cx="7772400" cy="1470025"/>
          </a:xfrm>
        </p:spPr>
        <p:txBody>
          <a:bodyPr/>
          <a:lstStyle>
            <a:lvl1pPr>
              <a:defRPr>
                <a:latin typeface="Calibri" pitchFamily="34" charset="0"/>
              </a:defRPr>
            </a:lvl1pPr>
          </a:lstStyle>
          <a:p>
            <a:r>
              <a:rPr lang="pl-PL" dirty="0" smtClean="0"/>
              <a:t>Kliknij, aby edytować styl</a:t>
            </a:r>
            <a:endParaRPr lang="en-US" dirty="0"/>
          </a:p>
        </p:txBody>
      </p:sp>
      <p:sp>
        <p:nvSpPr>
          <p:cNvPr id="3" name="Podtytuł 2"/>
          <p:cNvSpPr>
            <a:spLocks noGrp="1"/>
          </p:cNvSpPr>
          <p:nvPr>
            <p:ph type="subTitle" idx="1"/>
          </p:nvPr>
        </p:nvSpPr>
        <p:spPr>
          <a:xfrm>
            <a:off x="1371600" y="3886200"/>
            <a:ext cx="6400800" cy="1752600"/>
          </a:xfrm>
        </p:spPr>
        <p:txBody>
          <a:bodyPr/>
          <a:lstStyle>
            <a:lvl1pPr marL="0" indent="0" algn="ctr">
              <a:buNone/>
              <a:defRPr>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dirty="0" smtClean="0"/>
              <a:t>Kliknij, aby edytować styl wzorca podtytułu</a:t>
            </a:r>
            <a:endParaRPr lang="en-US" dirty="0"/>
          </a:p>
        </p:txBody>
      </p:sp>
    </p:spTree>
    <p:extLst>
      <p:ext uri="{BB962C8B-B14F-4D97-AF65-F5344CB8AC3E}">
        <p14:creationId xmlns:p14="http://schemas.microsoft.com/office/powerpoint/2010/main" val="19067317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p:txBody>
          <a:bodyPr/>
          <a:lstStyle>
            <a:lvl1pPr>
              <a:defRPr>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135038912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sz="half" idx="1"/>
          </p:nvPr>
        </p:nvSpPr>
        <p:spPr>
          <a:xfrm>
            <a:off x="685800" y="1125538"/>
            <a:ext cx="4098925" cy="5616575"/>
          </a:xfrm>
        </p:spPr>
        <p:txBody>
          <a:bodyPr/>
          <a:lstStyle>
            <a:lvl1pPr>
              <a:defRPr sz="2000">
                <a:latin typeface="Calibri" pitchFamily="34" charset="0"/>
              </a:defRPr>
            </a:lvl1pPr>
            <a:lvl2pPr>
              <a:defRPr sz="1800">
                <a:latin typeface="Calibri" pitchFamily="34" charset="0"/>
              </a:defRPr>
            </a:lvl2pPr>
            <a:lvl3pPr>
              <a:defRPr sz="1600">
                <a:latin typeface="Calibri" pitchFamily="34" charset="0"/>
              </a:defRPr>
            </a:lvl3pPr>
            <a:lvl4pPr>
              <a:defRPr sz="1400">
                <a:latin typeface="Calibri" pitchFamily="34" charset="0"/>
              </a:defRPr>
            </a:lvl4pPr>
            <a:lvl5pPr>
              <a:defRPr sz="14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Symbol zastępczy zawartości 3"/>
          <p:cNvSpPr>
            <a:spLocks noGrp="1"/>
          </p:cNvSpPr>
          <p:nvPr>
            <p:ph sz="half" idx="2"/>
          </p:nvPr>
        </p:nvSpPr>
        <p:spPr>
          <a:xfrm>
            <a:off x="4937125" y="1125538"/>
            <a:ext cx="4098925" cy="5616575"/>
          </a:xfrm>
        </p:spPr>
        <p:txBody>
          <a:bodyPr/>
          <a:lstStyle>
            <a:lvl1pPr>
              <a:defRPr sz="2000">
                <a:latin typeface="Calibri" pitchFamily="34" charset="0"/>
              </a:defRPr>
            </a:lvl1pPr>
            <a:lvl2pPr>
              <a:defRPr sz="1800">
                <a:latin typeface="Calibri" pitchFamily="34" charset="0"/>
              </a:defRPr>
            </a:lvl2pPr>
            <a:lvl3pPr>
              <a:defRPr sz="1600">
                <a:latin typeface="Calibri" pitchFamily="34" charset="0"/>
              </a:defRPr>
            </a:lvl3pPr>
            <a:lvl4pPr>
              <a:defRPr sz="1400">
                <a:latin typeface="Calibri" pitchFamily="34" charset="0"/>
              </a:defRPr>
            </a:lvl4pPr>
            <a:lvl5pPr>
              <a:defRPr sz="14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429126709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069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16632"/>
            <a:ext cx="8686800" cy="762000"/>
          </a:xfrm>
          <a:prstGeom prst="rect">
            <a:avLst/>
          </a:prstGeom>
        </p:spPr>
        <p:txBody>
          <a:bodyPr/>
          <a:lstStyle>
            <a:lvl1pPr algn="ctr">
              <a:defRPr b="0" i="0">
                <a:latin typeface="Calibri" panose="020F0502020204030204" pitchFamily="34" charset="0"/>
                <a:cs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52736"/>
            <a:ext cx="8686800" cy="5576664"/>
          </a:xfrm>
          <a:prstGeom prst="rect">
            <a:avLst/>
          </a:prstGeom>
        </p:spPr>
        <p:txBody>
          <a:bodyPr/>
          <a:lstStyle>
            <a:lvl1pPr>
              <a:buClr>
                <a:schemeClr val="bg1"/>
              </a:buClr>
              <a:defRPr b="0" i="0">
                <a:solidFill>
                  <a:schemeClr val="bg1"/>
                </a:solidFill>
                <a:latin typeface="+mn-lt"/>
                <a:cs typeface="Trebuchet MS"/>
              </a:defRPr>
            </a:lvl1pPr>
            <a:lvl2pPr>
              <a:buClr>
                <a:schemeClr val="bg1"/>
              </a:buClr>
              <a:defRPr lang="en-US" sz="2000" b="0" i="0" dirty="0" smtClean="0">
                <a:solidFill>
                  <a:schemeClr val="bg1"/>
                </a:solidFill>
                <a:latin typeface="+mn-lt"/>
                <a:ea typeface="ＭＳ Ｐゴシック" pitchFamily="122" charset="-128"/>
                <a:cs typeface="Trebuchet MS"/>
              </a:defRPr>
            </a:lvl2pPr>
            <a:lvl3pPr>
              <a:buClr>
                <a:schemeClr val="bg1"/>
              </a:buClr>
              <a:defRPr sz="1800" b="0" i="0">
                <a:solidFill>
                  <a:schemeClr val="bg1"/>
                </a:solidFill>
                <a:latin typeface="+mn-lt"/>
                <a:cs typeface="Trebuchet MS"/>
              </a:defRPr>
            </a:lvl3pPr>
            <a:lvl4pPr>
              <a:buClr>
                <a:schemeClr val="bg1"/>
              </a:buClr>
              <a:defRPr sz="1600" b="0" i="0">
                <a:solidFill>
                  <a:schemeClr val="bg1"/>
                </a:solidFill>
                <a:latin typeface="+mn-lt"/>
                <a:cs typeface="Trebuchet MS"/>
              </a:defRPr>
            </a:lvl4pPr>
            <a:lvl5pPr>
              <a:buClr>
                <a:schemeClr val="bg1"/>
              </a:buClr>
              <a:defRPr sz="1600" b="0" i="1">
                <a:solidFill>
                  <a:schemeClr val="bg1"/>
                </a:solidFill>
                <a:latin typeface="+mn-lt"/>
                <a:cs typeface="Trebuchet M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023006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sz="4000" baseline="0">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a:xfrm>
            <a:off x="698500" y="1268413"/>
            <a:ext cx="8121650" cy="1944563"/>
          </a:xfrm>
        </p:spPr>
        <p:txBody>
          <a:bodyPr/>
          <a:lstStyle>
            <a:lvl1pPr>
              <a:spcAft>
                <a:spcPts val="600"/>
              </a:spcAft>
              <a:defRPr sz="2000">
                <a:solidFill>
                  <a:srgbClr val="FFFFFF"/>
                </a:solidFill>
                <a:latin typeface="Calibri" pitchFamily="34" charset="0"/>
              </a:defRPr>
            </a:lvl1pPr>
            <a:lvl2pPr>
              <a:defRPr sz="1800" baseline="0">
                <a:solidFill>
                  <a:srgbClr val="FFFFFF"/>
                </a:solidFill>
                <a:latin typeface="Calibri" pitchFamily="34" charset="0"/>
              </a:defRPr>
            </a:lvl2pPr>
            <a:lvl3pPr>
              <a:defRPr sz="1600">
                <a:solidFill>
                  <a:srgbClr val="FFFFFF"/>
                </a:solidFill>
                <a:latin typeface="Calibri" pitchFamily="34" charset="0"/>
              </a:defRPr>
            </a:lvl3pPr>
            <a:lvl4pPr>
              <a:defRPr sz="1400">
                <a:solidFill>
                  <a:srgbClr val="FFFFFF"/>
                </a:solidFill>
                <a:latin typeface="Calibri" pitchFamily="34" charset="0"/>
              </a:defRPr>
            </a:lvl4pPr>
            <a:lvl5pPr>
              <a:defRPr sz="1400">
                <a:solidFill>
                  <a:srgbClr val="FFFFFF"/>
                </a:solidFill>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5" name="Symbol zastępczy zawartości 4"/>
          <p:cNvSpPr>
            <a:spLocks noGrp="1"/>
          </p:cNvSpPr>
          <p:nvPr>
            <p:ph sz="quarter" idx="10"/>
          </p:nvPr>
        </p:nvSpPr>
        <p:spPr>
          <a:xfrm>
            <a:off x="755650" y="3644900"/>
            <a:ext cx="7992814" cy="3024460"/>
          </a:xfrm>
        </p:spPr>
        <p:txBody>
          <a:bodyPr/>
          <a:lstStyle>
            <a:lvl1pPr>
              <a:defRPr>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64778625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25000"/>
              </a:schemeClr>
            </a:gs>
            <a:gs pos="999">
              <a:srgbClr val="336600"/>
            </a:gs>
            <a:gs pos="99001">
              <a:srgbClr val="156B13"/>
            </a:gs>
            <a:gs pos="100000">
              <a:srgbClr val="156B13"/>
            </a:gs>
          </a:gsLst>
          <a:lin ang="5400000" scaled="0"/>
          <a:tileRect/>
        </a:gradFill>
        <a:effectLst/>
      </p:bgPr>
    </p:bg>
    <p:spTree>
      <p:nvGrpSpPr>
        <p:cNvPr id="1" name=""/>
        <p:cNvGrpSpPr/>
        <p:nvPr/>
      </p:nvGrpSpPr>
      <p:grpSpPr>
        <a:xfrm>
          <a:off x="0" y="0"/>
          <a:ext cx="0" cy="0"/>
          <a:chOff x="0" y="0"/>
          <a:chExt cx="0" cy="0"/>
        </a:xfrm>
      </p:grpSpPr>
      <p:pic>
        <p:nvPicPr>
          <p:cNvPr id="1026" name="Picture 2" descr=" Berlin bull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3" name="Rectangle 3"/>
          <p:cNvSpPr>
            <a:spLocks noGrp="1" noChangeArrowheads="1"/>
          </p:cNvSpPr>
          <p:nvPr>
            <p:ph type="title"/>
          </p:nvPr>
        </p:nvSpPr>
        <p:spPr bwMode="auto">
          <a:xfrm>
            <a:off x="755650" y="115888"/>
            <a:ext cx="7772400" cy="7921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685800" y="1125538"/>
            <a:ext cx="83502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45" r:id="rId4"/>
    <p:sldLayoutId id="2147484048" r:id="rId5"/>
    <p:sldLayoutId id="2147484157" r:id="rId6"/>
  </p:sldLayoutIdLst>
  <p:timing>
    <p:tnLst>
      <p:par>
        <p:cTn id="1" dur="indefinite" restart="never" nodeType="tmRoot"/>
      </p:par>
    </p:tnLst>
  </p:timing>
  <p:txStyles>
    <p:titleStyle>
      <a:lvl1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2pPr>
      <a:lvl3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3pPr>
      <a:lvl4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4pPr>
      <a:lvl5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5pPr>
      <a:lvl6pPr marL="4572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9pPr>
    </p:titleStyle>
    <p:bodyStyle>
      <a:lvl1pPr marL="342900" indent="-342900" algn="l" rtl="0" eaLnBrk="0" fontAlgn="base" hangingPunct="0">
        <a:spcBef>
          <a:spcPts val="0"/>
        </a:spcBef>
        <a:spcAft>
          <a:spcPts val="600"/>
        </a:spcAft>
        <a:buChar char="•"/>
        <a:defRPr sz="2000">
          <a:solidFill>
            <a:schemeClr val="bg1"/>
          </a:solidFill>
          <a:latin typeface="Calibri" pitchFamily="34" charset="0"/>
          <a:ea typeface="+mn-ea"/>
          <a:cs typeface="+mn-cs"/>
        </a:defRPr>
      </a:lvl1pPr>
      <a:lvl2pPr marL="742950" indent="-285750" algn="l" rtl="0" eaLnBrk="0" fontAlgn="base" hangingPunct="0">
        <a:spcBef>
          <a:spcPts val="0"/>
        </a:spcBef>
        <a:spcAft>
          <a:spcPts val="600"/>
        </a:spcAft>
        <a:buChar char="–"/>
        <a:defRPr sz="2800">
          <a:solidFill>
            <a:schemeClr val="bg1"/>
          </a:solidFill>
          <a:latin typeface="Calibri" pitchFamily="34" charset="0"/>
        </a:defRPr>
      </a:lvl2pPr>
      <a:lvl3pPr marL="1143000" indent="-228600" algn="l" rtl="0" eaLnBrk="0" fontAlgn="base" hangingPunct="0">
        <a:spcBef>
          <a:spcPts val="0"/>
        </a:spcBef>
        <a:spcAft>
          <a:spcPts val="300"/>
        </a:spcAft>
        <a:buChar char="•"/>
        <a:defRPr sz="1600">
          <a:solidFill>
            <a:schemeClr val="bg1"/>
          </a:solidFill>
          <a:latin typeface="Calibri" pitchFamily="34" charset="0"/>
        </a:defRPr>
      </a:lvl3pPr>
      <a:lvl4pPr marL="1600200" indent="-228600" algn="l" rtl="0" eaLnBrk="0" fontAlgn="base" hangingPunct="0">
        <a:spcBef>
          <a:spcPct val="20000"/>
        </a:spcBef>
        <a:spcAft>
          <a:spcPct val="0"/>
        </a:spcAft>
        <a:buChar char="–"/>
        <a:defRPr sz="1400">
          <a:solidFill>
            <a:schemeClr val="bg1"/>
          </a:solidFill>
          <a:latin typeface="Calibri" pitchFamily="34" charset="0"/>
        </a:defRPr>
      </a:lvl4pPr>
      <a:lvl5pPr marL="2057400" indent="-228600" algn="l" rtl="0" eaLnBrk="0" fontAlgn="base" hangingPunct="0">
        <a:spcBef>
          <a:spcPct val="20000"/>
        </a:spcBef>
        <a:spcAft>
          <a:spcPct val="0"/>
        </a:spcAft>
        <a:buChar char="»"/>
        <a:defRPr sz="1400">
          <a:solidFill>
            <a:schemeClr val="bg1"/>
          </a:solidFill>
          <a:latin typeface="Calibri" pitchFamily="34"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gif"/><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8.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25.png"/><Relationship Id="rId12" Type="http://schemas.openxmlformats.org/officeDocument/2006/relationships/image" Target="../media/image8.pn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notesSlide" Target="../notesSlides/notesSlide5.xml"/><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8.png"/><Relationship Id="rId5" Type="http://schemas.openxmlformats.org/officeDocument/2006/relationships/image" Target="../media/image35.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3.xml"/><Relationship Id="rId7" Type="http://schemas.openxmlformats.org/officeDocument/2006/relationships/image" Target="../media/image38.png"/><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37.png"/><Relationship Id="rId5" Type="http://schemas.openxmlformats.org/officeDocument/2006/relationships/hyperlink" Target="http://www.cubic.com/Global-Defense/Leading-Edge-Solutions/Immersive-Simulation-intific" TargetMode="External"/><Relationship Id="rId4" Type="http://schemas.openxmlformats.org/officeDocument/2006/relationships/notesSlide" Target="../notesSlides/notesSlide12.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doi.org/10.1016/j.plrev.2019.01.023" TargetMode="Externa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hyperlink" Target="https://fizyka.umk.pl/publications/kmk/96compmind.html"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40.png"/><Relationship Id="rId5" Type="http://schemas.openxmlformats.org/officeDocument/2006/relationships/hyperlink" Target="https://www.darpa.mil/program/targeted-neuroplasticity-training" TargetMode="External"/><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8.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8.png"/><Relationship Id="rId5" Type="http://schemas.openxmlformats.org/officeDocument/2006/relationships/image" Target="../media/image43.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8.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6.xml"/><Relationship Id="rId7" Type="http://schemas.openxmlformats.org/officeDocument/2006/relationships/image" Target="../media/image50.png"/><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17.xml"/><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8.png"/><Relationship Id="rId5" Type="http://schemas.openxmlformats.org/officeDocument/2006/relationships/image" Target="../media/image52.png"/><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8.png"/><Relationship Id="rId5" Type="http://schemas.openxmlformats.org/officeDocument/2006/relationships/image" Target="../media/image53.png"/><Relationship Id="rId4"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55.gif"/><Relationship Id="rId5" Type="http://schemas.openxmlformats.org/officeDocument/2006/relationships/image" Target="../media/image54.jpeg"/><Relationship Id="rId4"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8.png"/><Relationship Id="rId5" Type="http://schemas.openxmlformats.org/officeDocument/2006/relationships/image" Target="../media/image56.png"/><Relationship Id="rId4"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57.png"/><Relationship Id="rId5" Type="http://schemas.openxmlformats.org/officeDocument/2006/relationships/hyperlink" Target="https://github.com/IS-UMK/supFunSim.git" TargetMode="External"/><Relationship Id="rId4"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8.png"/><Relationship Id="rId5" Type="http://schemas.openxmlformats.org/officeDocument/2006/relationships/image" Target="../media/image58.png"/><Relationship Id="rId4"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8.png"/><Relationship Id="rId5" Type="http://schemas.openxmlformats.org/officeDocument/2006/relationships/image" Target="../media/image59.png"/><Relationship Id="rId4"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8.png"/><Relationship Id="rId5" Type="http://schemas.openxmlformats.org/officeDocument/2006/relationships/image" Target="../media/image60.png"/><Relationship Id="rId4"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8.png"/><Relationship Id="rId5" Type="http://schemas.openxmlformats.org/officeDocument/2006/relationships/image" Target="../media/image61.png"/><Relationship Id="rId4"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hyperlink" Target="https://en.wikipedia.org/wiki/Sample_entropy" TargetMode="External"/><Relationship Id="rId5" Type="http://schemas.openxmlformats.org/officeDocument/2006/relationships/hyperlink" Target="http://www.recurrence-plot.tk/rqa.php" TargetMode="External"/><Relationship Id="rId4"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8.png"/><Relationship Id="rId5" Type="http://schemas.openxmlformats.org/officeDocument/2006/relationships/image" Target="../media/image62.png"/><Relationship Id="rId4"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8.png"/><Relationship Id="rId5" Type="http://schemas.openxmlformats.org/officeDocument/2006/relationships/image" Target="../media/image63.png"/><Relationship Id="rId4"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2.xml"/><Relationship Id="rId7" Type="http://schemas.openxmlformats.org/officeDocument/2006/relationships/image" Target="../media/image66.png"/><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8.png"/><Relationship Id="rId4" Type="http://schemas.openxmlformats.org/officeDocument/2006/relationships/notesSlide" Target="../notesSlides/notesSlide31.xml"/><Relationship Id="rId9" Type="http://schemas.openxmlformats.org/officeDocument/2006/relationships/image" Target="../media/image68.png"/></Relationships>
</file>

<file path=ppt/slides/_rels/slide4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2.xml"/><Relationship Id="rId7" Type="http://schemas.openxmlformats.org/officeDocument/2006/relationships/image" Target="../media/image66.png"/><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8.png"/><Relationship Id="rId4" Type="http://schemas.openxmlformats.org/officeDocument/2006/relationships/notesSlide" Target="../notesSlides/notesSlide32.xml"/><Relationship Id="rId9"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ma"/><Relationship Id="rId1" Type="http://schemas.microsoft.com/office/2007/relationships/media" Target="../media/media45.wma"/><Relationship Id="rId6" Type="http://schemas.openxmlformats.org/officeDocument/2006/relationships/image" Target="../media/image8.png"/><Relationship Id="rId5" Type="http://schemas.openxmlformats.org/officeDocument/2006/relationships/image" Target="../media/image70.png"/><Relationship Id="rId4"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ma"/><Relationship Id="rId1" Type="http://schemas.microsoft.com/office/2007/relationships/media" Target="../media/media46.wma"/><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47.wma"/><Relationship Id="rId1" Type="http://schemas.microsoft.com/office/2007/relationships/media" Target="../media/media47.wma"/><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3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4.png"/><Relationship Id="rId2" Type="http://schemas.openxmlformats.org/officeDocument/2006/relationships/audio" Target="../media/media48.wma"/><Relationship Id="rId1" Type="http://schemas.microsoft.com/office/2007/relationships/media" Target="../media/media48.wma"/><Relationship Id="rId6" Type="http://schemas.openxmlformats.org/officeDocument/2006/relationships/image" Target="../media/image73.png"/><Relationship Id="rId5" Type="http://schemas.openxmlformats.org/officeDocument/2006/relationships/hyperlink" Target="http://fizyka.umk.pl/~kdobosz/visertoolbox/" TargetMode="External"/><Relationship Id="rId4" Type="http://schemas.openxmlformats.org/officeDocument/2006/relationships/notesSlide" Target="../notesSlides/notesSlide3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4.png"/><Relationship Id="rId2" Type="http://schemas.openxmlformats.org/officeDocument/2006/relationships/audio" Target="../media/media49.wma"/><Relationship Id="rId1" Type="http://schemas.microsoft.com/office/2007/relationships/media" Target="../media/media49.wma"/><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16.jpe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lnkd.in/g-_CGTw"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image" Target="../media/image79.png"/><Relationship Id="rId2" Type="http://schemas.openxmlformats.org/officeDocument/2006/relationships/audio" Target="../media/media50.wma"/><Relationship Id="rId1" Type="http://schemas.microsoft.com/office/2007/relationships/media" Target="../media/media50.wma"/><Relationship Id="rId6" Type="http://schemas.openxmlformats.org/officeDocument/2006/relationships/hyperlink" Target="http://fizyka.umk.pl/~kdobosz/visertoolbox/" TargetMode="External"/><Relationship Id="rId5" Type="http://schemas.openxmlformats.org/officeDocument/2006/relationships/image" Target="../media/image78.png"/><Relationship Id="rId4"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image" Target="../media/image81.png"/><Relationship Id="rId2" Type="http://schemas.openxmlformats.org/officeDocument/2006/relationships/audio" Target="../media/media51.wma"/><Relationship Id="rId1" Type="http://schemas.microsoft.com/office/2007/relationships/media" Target="../media/media51.wma"/><Relationship Id="rId6" Type="http://schemas.openxmlformats.org/officeDocument/2006/relationships/image" Target="../media/image80.png"/><Relationship Id="rId5" Type="http://schemas.openxmlformats.org/officeDocument/2006/relationships/hyperlink" Target="http://kdobosz.wikidot.com/dyslexia-accommodation-parameters" TargetMode="External"/><Relationship Id="rId4" Type="http://schemas.openxmlformats.org/officeDocument/2006/relationships/notesSlide" Target="../notesSlides/notesSlide37.xml"/></Relationships>
</file>

<file path=ppt/slides/_rels/slide5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image" Target="../media/image82.png"/><Relationship Id="rId2" Type="http://schemas.openxmlformats.org/officeDocument/2006/relationships/audio" Target="../media/media52.wma"/><Relationship Id="rId1" Type="http://schemas.microsoft.com/office/2007/relationships/media" Target="../media/media52.wma"/><Relationship Id="rId6" Type="http://schemas.openxmlformats.org/officeDocument/2006/relationships/image" Target="../media/image80.png"/><Relationship Id="rId5" Type="http://schemas.openxmlformats.org/officeDocument/2006/relationships/hyperlink" Target="http://kdobosz.wikidot.com/dyslexia-accommodation-parameters" TargetMode="External"/><Relationship Id="rId4" Type="http://schemas.openxmlformats.org/officeDocument/2006/relationships/notesSlide" Target="../notesSlides/notesSlide38.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4.png"/><Relationship Id="rId2" Type="http://schemas.openxmlformats.org/officeDocument/2006/relationships/audio" Target="../media/media53.wma"/><Relationship Id="rId1" Type="http://schemas.microsoft.com/office/2007/relationships/media" Target="../media/media53.wma"/><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notesSlide" Target="../notesSlides/notesSlide39.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4.png"/><Relationship Id="rId2" Type="http://schemas.openxmlformats.org/officeDocument/2006/relationships/audio" Target="../media/media54.wma"/><Relationship Id="rId1" Type="http://schemas.microsoft.com/office/2007/relationships/media" Target="../media/media54.wma"/><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notesSlide" Target="../notesSlides/notesSlide40.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5.wma"/><Relationship Id="rId1" Type="http://schemas.microsoft.com/office/2007/relationships/media" Target="../media/media55.wma"/><Relationship Id="rId6" Type="http://schemas.openxmlformats.org/officeDocument/2006/relationships/image" Target="../media/image74.png"/><Relationship Id="rId5" Type="http://schemas.openxmlformats.org/officeDocument/2006/relationships/image" Target="../media/image87.jpeg"/><Relationship Id="rId4" Type="http://schemas.openxmlformats.org/officeDocument/2006/relationships/notesSlide" Target="../notesSlides/notesSlide41.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ma"/><Relationship Id="rId1" Type="http://schemas.microsoft.com/office/2007/relationships/media" Target="../media/media56.wma"/><Relationship Id="rId6" Type="http://schemas.openxmlformats.org/officeDocument/2006/relationships/image" Target="../media/image74.png"/><Relationship Id="rId5" Type="http://schemas.openxmlformats.org/officeDocument/2006/relationships/image" Target="../media/image88.png"/><Relationship Id="rId4" Type="http://schemas.openxmlformats.org/officeDocument/2006/relationships/notesSlide" Target="../notesSlides/notesSlide4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4.png"/><Relationship Id="rId2" Type="http://schemas.openxmlformats.org/officeDocument/2006/relationships/audio" Target="../media/media57.wma"/><Relationship Id="rId1" Type="http://schemas.microsoft.com/office/2007/relationships/media" Target="../media/media57.wma"/><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notesSlide" Target="../notesSlides/notesSlide43.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ma"/><Relationship Id="rId1" Type="http://schemas.microsoft.com/office/2007/relationships/media" Target="../media/media58.wma"/><Relationship Id="rId6" Type="http://schemas.openxmlformats.org/officeDocument/2006/relationships/image" Target="../media/image74.png"/><Relationship Id="rId5" Type="http://schemas.openxmlformats.org/officeDocument/2006/relationships/image" Target="../media/image91.png"/><Relationship Id="rId4" Type="http://schemas.openxmlformats.org/officeDocument/2006/relationships/notesSlide" Target="../notesSlides/notesSlide4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wma"/><Relationship Id="rId1" Type="http://schemas.microsoft.com/office/2007/relationships/media" Target="../media/media59.wma"/><Relationship Id="rId6" Type="http://schemas.openxmlformats.org/officeDocument/2006/relationships/image" Target="../media/image74.png"/><Relationship Id="rId5" Type="http://schemas.openxmlformats.org/officeDocument/2006/relationships/image" Target="../media/image92.png"/><Relationship Id="rId4" Type="http://schemas.openxmlformats.org/officeDocument/2006/relationships/notesSlide" Target="../notesSlides/notesSlide4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9.png"/><Relationship Id="rId5" Type="http://schemas.openxmlformats.org/officeDocument/2006/relationships/hyperlink" Target="http://www.neuroinformatics2019.org/" TargetMode="External"/><Relationship Id="rId4" Type="http://schemas.openxmlformats.org/officeDocument/2006/relationships/hyperlink" Target="https://www.incf.or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hyperlink" Target="https://doi.org/10.1016/j.plrev.2019.01.023" TargetMode="Externa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475656" y="1844824"/>
            <a:ext cx="6048672" cy="1677729"/>
          </a:xfrm>
          <a:effectLst/>
        </p:spPr>
        <p:txBody>
          <a:bodyPr/>
          <a:lstStyle/>
          <a:p>
            <a:r>
              <a:rPr lang="en-US" dirty="0">
                <a:effectLst/>
              </a:rPr>
              <a:t>Artificial Intelligence and Neurocognitive Technologies for Human Augmentation.</a:t>
            </a:r>
          </a:p>
        </p:txBody>
      </p:sp>
      <p:sp>
        <p:nvSpPr>
          <p:cNvPr id="4099" name="Rectangle 3"/>
          <p:cNvSpPr>
            <a:spLocks noGrp="1" noChangeArrowheads="1"/>
          </p:cNvSpPr>
          <p:nvPr>
            <p:ph type="subTitle" idx="1"/>
          </p:nvPr>
        </p:nvSpPr>
        <p:spPr>
          <a:xfrm>
            <a:off x="107504" y="3598540"/>
            <a:ext cx="8928992" cy="3070820"/>
          </a:xfrm>
        </p:spPr>
        <p:txBody>
          <a:bodyPr/>
          <a:lstStyle/>
          <a:p>
            <a:pPr lvl="0" eaLnBrk="1" hangingPunct="1">
              <a:lnSpc>
                <a:spcPct val="90000"/>
              </a:lnSpc>
              <a:defRPr/>
            </a:pPr>
            <a:r>
              <a:rPr lang="pl-PL" sz="3200" dirty="0" smtClean="0">
                <a:solidFill>
                  <a:srgbClr val="FFFFFF"/>
                </a:solidFill>
                <a:effectLst>
                  <a:outerShdw blurRad="38100" dist="38100" dir="2700000" algn="tl">
                    <a:srgbClr val="000000"/>
                  </a:outerShdw>
                </a:effectLst>
                <a:latin typeface="+mn-lt"/>
              </a:rPr>
              <a:t>Włodzisław Duch</a:t>
            </a:r>
          </a:p>
          <a:p>
            <a:pPr lvl="0" eaLnBrk="1" hangingPunct="1">
              <a:lnSpc>
                <a:spcPct val="90000"/>
              </a:lnSpc>
              <a:defRPr/>
            </a:pPr>
            <a:r>
              <a:rPr lang="pl-PL" sz="1000" dirty="0" smtClean="0">
                <a:solidFill>
                  <a:srgbClr val="FFFFFF"/>
                </a:solidFill>
                <a:effectLst>
                  <a:outerShdw blurRad="38100" dist="38100" dir="2700000" algn="tl">
                    <a:srgbClr val="000000"/>
                  </a:outerShdw>
                </a:effectLst>
                <a:latin typeface="+mn-lt"/>
              </a:rPr>
              <a:t/>
            </a:r>
            <a:br>
              <a:rPr lang="pl-PL" sz="1000" dirty="0" smtClean="0">
                <a:solidFill>
                  <a:srgbClr val="FFFFFF"/>
                </a:solidFill>
                <a:effectLst>
                  <a:outerShdw blurRad="38100" dist="38100" dir="2700000" algn="tl">
                    <a:srgbClr val="000000"/>
                  </a:outerShdw>
                </a:effectLst>
                <a:latin typeface="+mn-lt"/>
              </a:rPr>
            </a:br>
            <a:r>
              <a:rPr lang="en-US" sz="2400" dirty="0" smtClean="0">
                <a:solidFill>
                  <a:srgbClr val="FFFFFF"/>
                </a:solidFill>
                <a:effectLst>
                  <a:outerShdw blurRad="38100" dist="38100" dir="2700000" algn="tl">
                    <a:srgbClr val="000000">
                      <a:alpha val="43137"/>
                    </a:srgbClr>
                  </a:outerShdw>
                </a:effectLst>
                <a:latin typeface="+mn-lt"/>
                <a:cs typeface="Arial" panose="020B0604020202020204" pitchFamily="34" charset="0"/>
              </a:rPr>
              <a:t>Neurocognitive Laboratory</a:t>
            </a:r>
            <a:r>
              <a:rPr lang="pl-PL" sz="2400" dirty="0" smtClean="0">
                <a:solidFill>
                  <a:srgbClr val="FFFFFF"/>
                </a:solidFill>
                <a:effectLst>
                  <a:outerShdw blurRad="38100" dist="38100" dir="2700000" algn="tl">
                    <a:srgbClr val="000000">
                      <a:alpha val="43137"/>
                    </a:srgbClr>
                  </a:outerShdw>
                </a:effectLst>
                <a:latin typeface="+mn-lt"/>
                <a:cs typeface="Arial" panose="020B0604020202020204" pitchFamily="34" charset="0"/>
              </a:rPr>
              <a:t>, </a:t>
            </a:r>
            <a:br>
              <a:rPr lang="pl-PL" sz="2400" dirty="0" smtClean="0">
                <a:solidFill>
                  <a:srgbClr val="FFFFFF"/>
                </a:solidFill>
                <a:effectLst>
                  <a:outerShdw blurRad="38100" dist="38100" dir="2700000" algn="tl">
                    <a:srgbClr val="000000">
                      <a:alpha val="43137"/>
                    </a:srgbClr>
                  </a:outerShdw>
                </a:effectLst>
                <a:latin typeface="+mn-lt"/>
                <a:cs typeface="Arial" panose="020B0604020202020204" pitchFamily="34" charset="0"/>
              </a:rPr>
            </a:br>
            <a:r>
              <a:rPr lang="en-US" sz="2400" smtClean="0">
                <a:solidFill>
                  <a:srgbClr val="FFFFFF"/>
                </a:solidFill>
                <a:effectLst>
                  <a:outerShdw blurRad="38100" dist="38100" dir="2700000" algn="tl">
                    <a:srgbClr val="000000">
                      <a:alpha val="43137"/>
                    </a:srgbClr>
                  </a:outerShdw>
                </a:effectLst>
                <a:latin typeface="+mn-lt"/>
                <a:cs typeface="Arial" panose="020B0604020202020204" pitchFamily="34" charset="0"/>
              </a:rPr>
              <a:t>Center </a:t>
            </a:r>
            <a:r>
              <a:rPr lang="en-US" sz="2400" smtClean="0">
                <a:solidFill>
                  <a:srgbClr val="FFFFFF"/>
                </a:solidFill>
                <a:effectLst>
                  <a:outerShdw blurRad="38100" dist="38100" dir="2700000" algn="tl">
                    <a:srgbClr val="000000">
                      <a:alpha val="43137"/>
                    </a:srgbClr>
                  </a:outerShdw>
                </a:effectLst>
                <a:latin typeface="+mn-lt"/>
                <a:cs typeface="Arial" panose="020B0604020202020204" pitchFamily="34" charset="0"/>
              </a:rPr>
              <a:t>for </a:t>
            </a:r>
            <a:r>
              <a:rPr lang="en-US" sz="2400" dirty="0" smtClean="0">
                <a:solidFill>
                  <a:srgbClr val="FFFFFF"/>
                </a:solidFill>
                <a:effectLst>
                  <a:outerShdw blurRad="38100" dist="38100" dir="2700000" algn="tl">
                    <a:srgbClr val="000000">
                      <a:alpha val="43137"/>
                    </a:srgbClr>
                  </a:outerShdw>
                </a:effectLst>
                <a:latin typeface="+mn-lt"/>
                <a:cs typeface="Arial" panose="020B0604020202020204" pitchFamily="34" charset="0"/>
              </a:rPr>
              <a:t>Modern Interdisciplinary Technologies, </a:t>
            </a:r>
            <a:r>
              <a:rPr lang="pl-PL" sz="2400" dirty="0" smtClean="0">
                <a:solidFill>
                  <a:srgbClr val="FFFFFF"/>
                </a:solidFill>
                <a:effectLst>
                  <a:outerShdw blurRad="38100" dist="38100" dir="2700000" algn="tl">
                    <a:srgbClr val="000000">
                      <a:alpha val="43137"/>
                    </a:srgbClr>
                  </a:outerShdw>
                </a:effectLst>
                <a:latin typeface="+mn-lt"/>
                <a:cs typeface="Arial" panose="020B0604020202020204" pitchFamily="34" charset="0"/>
              </a:rPr>
              <a:t/>
            </a:r>
            <a:br>
              <a:rPr lang="pl-PL" sz="2400" dirty="0" smtClean="0">
                <a:solidFill>
                  <a:srgbClr val="FFFFFF"/>
                </a:solidFill>
                <a:effectLst>
                  <a:outerShdw blurRad="38100" dist="38100" dir="2700000" algn="tl">
                    <a:srgbClr val="000000">
                      <a:alpha val="43137"/>
                    </a:srgbClr>
                  </a:outerShdw>
                </a:effectLst>
                <a:latin typeface="+mn-lt"/>
                <a:cs typeface="Arial" panose="020B0604020202020204" pitchFamily="34" charset="0"/>
              </a:rPr>
            </a:br>
            <a:r>
              <a:rPr lang="en-US" sz="2400" dirty="0" smtClean="0">
                <a:effectLst>
                  <a:outerShdw blurRad="38100" dist="38100" dir="2700000" algn="tl">
                    <a:srgbClr val="000000"/>
                  </a:outerShdw>
                </a:effectLst>
                <a:latin typeface="+mn-lt"/>
              </a:rPr>
              <a:t>Dept. of Informatics, Faculty of Physics, Astronomy &amp; Informatics, </a:t>
            </a:r>
          </a:p>
          <a:p>
            <a:pPr lvl="0" eaLnBrk="1" hangingPunct="1">
              <a:lnSpc>
                <a:spcPct val="90000"/>
              </a:lnSpc>
              <a:defRPr/>
            </a:pPr>
            <a:r>
              <a:rPr lang="en-US" sz="2400" dirty="0" smtClean="0">
                <a:solidFill>
                  <a:srgbClr val="FFFFFF"/>
                </a:solidFill>
                <a:effectLst>
                  <a:outerShdw blurRad="38100" dist="38100" dir="2700000" algn="tl">
                    <a:srgbClr val="000000"/>
                  </a:outerShdw>
                </a:effectLst>
                <a:latin typeface="+mn-lt"/>
                <a:cs typeface="Arial" panose="020B0604020202020204" pitchFamily="34" charset="0"/>
              </a:rPr>
              <a:t>Nicolaus Copernicus University</a:t>
            </a:r>
            <a:r>
              <a:rPr lang="pl-PL" sz="2400" dirty="0" smtClean="0">
                <a:solidFill>
                  <a:srgbClr val="FFFFFF"/>
                </a:solidFill>
                <a:effectLst>
                  <a:outerShdw blurRad="38100" dist="38100" dir="2700000" algn="tl">
                    <a:srgbClr val="000000">
                      <a:alpha val="43137"/>
                    </a:srgbClr>
                  </a:outerShdw>
                </a:effectLst>
                <a:latin typeface="+mn-lt"/>
                <a:cs typeface="Arial" panose="020B0604020202020204" pitchFamily="34" charset="0"/>
              </a:rPr>
              <a:t/>
            </a:r>
            <a:br>
              <a:rPr lang="pl-PL" sz="2400" dirty="0" smtClean="0">
                <a:solidFill>
                  <a:srgbClr val="FFFFFF"/>
                </a:solidFill>
                <a:effectLst>
                  <a:outerShdw blurRad="38100" dist="38100" dir="2700000" algn="tl">
                    <a:srgbClr val="000000">
                      <a:alpha val="43137"/>
                    </a:srgbClr>
                  </a:outerShdw>
                </a:effectLst>
                <a:latin typeface="+mn-lt"/>
                <a:cs typeface="Arial" panose="020B0604020202020204" pitchFamily="34" charset="0"/>
              </a:rPr>
            </a:br>
            <a:r>
              <a:rPr lang="pl-PL" sz="800" dirty="0" smtClean="0">
                <a:solidFill>
                  <a:srgbClr val="FFFFFF"/>
                </a:solidFill>
                <a:effectLst>
                  <a:outerShdw blurRad="38100" dist="38100" dir="2700000" algn="tl">
                    <a:srgbClr val="000000"/>
                  </a:outerShdw>
                </a:effectLst>
                <a:latin typeface="+mn-lt"/>
              </a:rPr>
              <a:t/>
            </a:r>
            <a:br>
              <a:rPr lang="pl-PL" sz="800" dirty="0" smtClean="0">
                <a:solidFill>
                  <a:srgbClr val="FFFFFF"/>
                </a:solidFill>
                <a:effectLst>
                  <a:outerShdw blurRad="38100" dist="38100" dir="2700000" algn="tl">
                    <a:srgbClr val="000000"/>
                  </a:outerShdw>
                </a:effectLst>
                <a:latin typeface="+mn-lt"/>
              </a:rPr>
            </a:br>
            <a:r>
              <a:rPr lang="pl-PL" sz="2400" dirty="0" smtClean="0">
                <a:solidFill>
                  <a:srgbClr val="FFFFFF"/>
                </a:solidFill>
                <a:effectLst>
                  <a:outerShdw blurRad="38100" dist="38100" dir="2700000" algn="tl">
                    <a:srgbClr val="000000"/>
                  </a:outerShdw>
                </a:effectLst>
                <a:latin typeface="+mn-lt"/>
              </a:rPr>
              <a:t>Google: Wlodzislaw Duch</a:t>
            </a:r>
            <a:br>
              <a:rPr lang="pl-PL" sz="2400" dirty="0" smtClean="0">
                <a:solidFill>
                  <a:srgbClr val="FFFFFF"/>
                </a:solidFill>
                <a:effectLst>
                  <a:outerShdw blurRad="38100" dist="38100" dir="2700000" algn="tl">
                    <a:srgbClr val="000000"/>
                  </a:outerShdw>
                </a:effectLst>
                <a:latin typeface="+mn-lt"/>
              </a:rPr>
            </a:br>
            <a:endParaRPr lang="pl-PL" sz="1000" dirty="0" smtClean="0">
              <a:solidFill>
                <a:srgbClr val="FFFFFF"/>
              </a:solidFill>
              <a:effectLst>
                <a:outerShdw blurRad="38100" dist="38100" dir="2700000" algn="tl">
                  <a:srgbClr val="000000"/>
                </a:outerShdw>
              </a:effectLst>
              <a:latin typeface="+mn-lt"/>
            </a:endParaRPr>
          </a:p>
          <a:p>
            <a:pPr algn="r" eaLnBrk="1" hangingPunct="1">
              <a:defRPr/>
            </a:pPr>
            <a:r>
              <a:rPr lang="en-US" dirty="0"/>
              <a:t>27-th International </a:t>
            </a:r>
            <a:r>
              <a:rPr lang="en-US" dirty="0" err="1" smtClean="0"/>
              <a:t>Conf</a:t>
            </a:r>
            <a:r>
              <a:rPr lang="pl-PL" dirty="0" smtClean="0"/>
              <a:t>. </a:t>
            </a:r>
            <a:r>
              <a:rPr lang="en-US" dirty="0" smtClean="0"/>
              <a:t>on </a:t>
            </a:r>
            <a:r>
              <a:rPr lang="en-US" dirty="0"/>
              <a:t>Transdisciplinary Engineering (TE2020), </a:t>
            </a:r>
            <a:r>
              <a:rPr lang="en-US" dirty="0" smtClean="0"/>
              <a:t>Warsaw</a:t>
            </a:r>
            <a:r>
              <a:rPr lang="pl-PL" dirty="0"/>
              <a:t> </a:t>
            </a:r>
            <a:r>
              <a:rPr lang="pl-PL" dirty="0" smtClean="0"/>
              <a:t>7/2020</a:t>
            </a:r>
            <a:endParaRPr lang="pl-PL" dirty="0">
              <a:effectLst>
                <a:outerShdw blurRad="38100" dist="38100" dir="2700000" algn="tl">
                  <a:srgbClr val="000000"/>
                </a:outerShdw>
              </a:effectLst>
            </a:endParaRPr>
          </a:p>
        </p:txBody>
      </p:sp>
      <p:pic>
        <p:nvPicPr>
          <p:cNvPr id="2052" name="Picture 1031" descr="lu"/>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504" y="1712218"/>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524328" y="1608956"/>
            <a:ext cx="152400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upa 2"/>
          <p:cNvGrpSpPr/>
          <p:nvPr/>
        </p:nvGrpSpPr>
        <p:grpSpPr>
          <a:xfrm>
            <a:off x="1886602" y="291189"/>
            <a:ext cx="4917646" cy="1285875"/>
            <a:chOff x="1886602" y="291189"/>
            <a:chExt cx="4917646" cy="1285875"/>
          </a:xfrm>
        </p:grpSpPr>
        <p:pic>
          <p:nvPicPr>
            <p:cNvPr id="2058" name="Obraz 9" descr="wfaiis_czarn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97000" y="298792"/>
              <a:ext cx="1267088" cy="126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Obraz 10" descr="umk.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86602" y="298791"/>
              <a:ext cx="1173229" cy="126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Obraz 11" descr="icnt.tif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59944" y="291189"/>
              <a:ext cx="1080008"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az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5498" y="291189"/>
              <a:ext cx="1428750" cy="1285875"/>
            </a:xfrm>
            <a:prstGeom prst="rect">
              <a:avLst/>
            </a:prstGeom>
          </p:spPr>
        </p:pic>
      </p:grpSp>
      <p:pic>
        <p:nvPicPr>
          <p:cNvPr id="14" name="Dźwięk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60737101"/>
      </p:ext>
    </p:extLst>
  </p:cSld>
  <p:clrMapOvr>
    <a:masterClrMapping/>
  </p:clrMapOvr>
  <p:transition advTm="29607">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smtClean="0"/>
              <a:t>Mental state: strong</a:t>
            </a:r>
            <a:r>
              <a:rPr lang="pl-PL" dirty="0" smtClean="0"/>
              <a:t> </a:t>
            </a:r>
            <a:r>
              <a:rPr lang="en-US" dirty="0" smtClean="0"/>
              <a:t>coherent activation</a:t>
            </a:r>
            <a:endParaRPr lang="pl-PL" dirty="0"/>
          </a:p>
        </p:txBody>
      </p:sp>
      <p:sp>
        <p:nvSpPr>
          <p:cNvPr id="3" name="Symbol zastępczy zawartości 2"/>
          <p:cNvSpPr>
            <a:spLocks noGrp="1"/>
          </p:cNvSpPr>
          <p:nvPr>
            <p:ph idx="1"/>
          </p:nvPr>
        </p:nvSpPr>
        <p:spPr>
          <a:xfrm>
            <a:off x="685800" y="4797152"/>
            <a:ext cx="8206680" cy="1634612"/>
          </a:xfrm>
        </p:spPr>
        <p:txBody>
          <a:bodyPr/>
          <a:lstStyle/>
          <a:p>
            <a:pPr marL="0" indent="0">
              <a:buNone/>
            </a:pPr>
            <a:r>
              <a:rPr lang="en-US" dirty="0" smtClean="0"/>
              <a:t>Many processes go on in parallel, controlling homeostasis and behavior. </a:t>
            </a:r>
            <a:br>
              <a:rPr lang="en-US" dirty="0" smtClean="0"/>
            </a:br>
            <a:r>
              <a:rPr lang="en-US" dirty="0" smtClean="0"/>
              <a:t>Most are automatic, hidden from our Self. What goes on in my head? </a:t>
            </a:r>
          </a:p>
          <a:p>
            <a:pPr marL="0" indent="0">
              <a:buNone/>
            </a:pPr>
            <a:r>
              <a:rPr lang="en-US" dirty="0" smtClean="0"/>
              <a:t>Various subnetworks compete for access to the highest level </a:t>
            </a:r>
            <a:r>
              <a:rPr lang="en-US" dirty="0"/>
              <a:t>of control - </a:t>
            </a:r>
            <a:r>
              <a:rPr lang="en-US" dirty="0" smtClean="0"/>
              <a:t>consciousness, the winner-takes-most mechanism leaves only the strongest. </a:t>
            </a:r>
            <a:br>
              <a:rPr lang="en-US" dirty="0" smtClean="0"/>
            </a:br>
            <a:r>
              <a:rPr lang="en-US" dirty="0" smtClean="0"/>
              <a:t>How to extract stable intentions from such chaos? BCI is never easy.  </a:t>
            </a:r>
          </a:p>
        </p:txBody>
      </p:sp>
      <p:pic>
        <p:nvPicPr>
          <p:cNvPr id="5122"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836712"/>
            <a:ext cx="7043936" cy="3962214"/>
          </a:xfrm>
          <a:prstGeom prst="rect">
            <a:avLst/>
          </a:prstGeom>
          <a:noFill/>
          <a:extLst>
            <a:ext uri="{909E8E84-426E-40DD-AFC4-6F175D3DCCD1}">
              <a14:hiddenFill xmlns:a14="http://schemas.microsoft.com/office/drawing/2010/main">
                <a:solidFill>
                  <a:srgbClr val="FFFFFF"/>
                </a:solidFill>
              </a14:hiddenFill>
            </a:ext>
          </a:extLst>
        </p:spPr>
      </p:pic>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112334652"/>
      </p:ext>
    </p:extLst>
  </p:cSld>
  <p:clrMapOvr>
    <a:masterClrMapping/>
  </p:clrMapOvr>
  <mc:AlternateContent xmlns:mc="http://schemas.openxmlformats.org/markup-compatibility/2006" xmlns:p14="http://schemas.microsoft.com/office/powerpoint/2010/main">
    <mc:Choice Requires="p14">
      <p:transition spd="slow" p14:dur="2000" advTm="84181"/>
    </mc:Choice>
    <mc:Fallback xmlns="">
      <p:transition spd="slow" advTm="84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p:nvPr/>
        </p:nvSpPr>
        <p:spPr>
          <a:xfrm>
            <a:off x="1661800" y="4798267"/>
            <a:ext cx="841200" cy="1013600"/>
          </a:xfrm>
          <a:prstGeom prst="ellipse">
            <a:avLst/>
          </a:prstGeom>
          <a:solidFill>
            <a:srgbClr val="D9EAD3"/>
          </a:solidFill>
          <a:ln>
            <a:noFill/>
          </a:ln>
        </p:spPr>
        <p:txBody>
          <a:bodyPr lIns="91425" tIns="91425" rIns="91425" bIns="91425" anchor="ctr" anchorCtr="0">
            <a:noAutofit/>
          </a:bodyPr>
          <a:lstStyle/>
          <a:p>
            <a:pPr lvl="0">
              <a:spcBef>
                <a:spcPts val="0"/>
              </a:spcBef>
              <a:buNone/>
            </a:pPr>
            <a:endParaRPr/>
          </a:p>
        </p:txBody>
      </p:sp>
      <p:sp>
        <p:nvSpPr>
          <p:cNvPr id="245" name="Shape 245"/>
          <p:cNvSpPr/>
          <p:nvPr/>
        </p:nvSpPr>
        <p:spPr>
          <a:xfrm>
            <a:off x="777750" y="5009900"/>
            <a:ext cx="729600" cy="877600"/>
          </a:xfrm>
          <a:prstGeom prst="ellipse">
            <a:avLst/>
          </a:prstGeom>
          <a:solidFill>
            <a:srgbClr val="D9EAD3"/>
          </a:solidFill>
          <a:ln>
            <a:noFill/>
          </a:ln>
        </p:spPr>
        <p:txBody>
          <a:bodyPr lIns="91425" tIns="91425" rIns="91425" bIns="91425" anchor="ctr" anchorCtr="0">
            <a:noAutofit/>
          </a:bodyPr>
          <a:lstStyle/>
          <a:p>
            <a:pPr lvl="0">
              <a:spcBef>
                <a:spcPts val="0"/>
              </a:spcBef>
              <a:buNone/>
            </a:pPr>
            <a:endParaRPr/>
          </a:p>
        </p:txBody>
      </p:sp>
      <p:pic>
        <p:nvPicPr>
          <p:cNvPr id="246" name="Shape 246"/>
          <p:cNvPicPr preferRelativeResize="0"/>
          <p:nvPr/>
        </p:nvPicPr>
        <p:blipFill rotWithShape="1">
          <a:blip r:embed="rId5">
            <a:alphaModFix/>
          </a:blip>
          <a:srcRect l="51240" b="8349"/>
          <a:stretch/>
        </p:blipFill>
        <p:spPr>
          <a:xfrm>
            <a:off x="6360201" y="1238250"/>
            <a:ext cx="1727399" cy="1487199"/>
          </a:xfrm>
          <a:prstGeom prst="rect">
            <a:avLst/>
          </a:prstGeom>
          <a:noFill/>
          <a:ln>
            <a:noFill/>
          </a:ln>
        </p:spPr>
      </p:pic>
      <p:sp>
        <p:nvSpPr>
          <p:cNvPr id="247" name="Shape 247"/>
          <p:cNvSpPr/>
          <p:nvPr/>
        </p:nvSpPr>
        <p:spPr>
          <a:xfrm>
            <a:off x="2880201" y="4619167"/>
            <a:ext cx="1727400" cy="1588800"/>
          </a:xfrm>
          <a:prstGeom prst="rect">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200"/>
          </a:p>
          <a:p>
            <a:pPr lvl="0" rtl="0">
              <a:spcBef>
                <a:spcPts val="0"/>
              </a:spcBef>
              <a:buNone/>
            </a:pPr>
            <a:endParaRPr/>
          </a:p>
        </p:txBody>
      </p:sp>
      <p:sp>
        <p:nvSpPr>
          <p:cNvPr id="248" name="Shape 248"/>
          <p:cNvSpPr/>
          <p:nvPr/>
        </p:nvSpPr>
        <p:spPr>
          <a:xfrm>
            <a:off x="6343551" y="3359465"/>
            <a:ext cx="1727399" cy="974017"/>
          </a:xfrm>
          <a:prstGeom prst="rect">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200"/>
          </a:p>
          <a:p>
            <a:pPr lvl="0" rtl="0">
              <a:spcBef>
                <a:spcPts val="0"/>
              </a:spcBef>
              <a:buNone/>
            </a:pPr>
            <a:endParaRPr/>
          </a:p>
        </p:txBody>
      </p:sp>
      <p:pic>
        <p:nvPicPr>
          <p:cNvPr id="250" name="Shape 250"/>
          <p:cNvPicPr preferRelativeResize="0"/>
          <p:nvPr/>
        </p:nvPicPr>
        <p:blipFill>
          <a:blip r:embed="rId6">
            <a:alphaModFix/>
          </a:blip>
          <a:stretch>
            <a:fillRect/>
          </a:stretch>
        </p:blipFill>
        <p:spPr>
          <a:xfrm>
            <a:off x="733025" y="1706033"/>
            <a:ext cx="1627755" cy="1974332"/>
          </a:xfrm>
          <a:prstGeom prst="rect">
            <a:avLst/>
          </a:prstGeom>
          <a:noFill/>
          <a:ln>
            <a:noFill/>
          </a:ln>
        </p:spPr>
      </p:pic>
      <p:sp>
        <p:nvSpPr>
          <p:cNvPr id="251" name="Shape 251"/>
          <p:cNvSpPr txBox="1"/>
          <p:nvPr/>
        </p:nvSpPr>
        <p:spPr>
          <a:xfrm>
            <a:off x="676399" y="1238250"/>
            <a:ext cx="2272916" cy="630633"/>
          </a:xfrm>
          <a:prstGeom prst="rect">
            <a:avLst/>
          </a:prstGeom>
          <a:noFill/>
          <a:ln>
            <a:noFill/>
          </a:ln>
        </p:spPr>
        <p:txBody>
          <a:bodyPr lIns="91425" tIns="91425" rIns="91425" bIns="91425" anchor="t" anchorCtr="0">
            <a:noAutofit/>
          </a:bodyPr>
          <a:lstStyle/>
          <a:p>
            <a:pPr lvl="0" rtl="0">
              <a:spcBef>
                <a:spcPts val="0"/>
              </a:spcBef>
              <a:buNone/>
            </a:pPr>
            <a:r>
              <a:rPr lang="en-GB" sz="1600" dirty="0">
                <a:solidFill>
                  <a:schemeClr val="bg1"/>
                </a:solidFill>
                <a:latin typeface="Calibri" panose="020F0502020204030204" pitchFamily="34" charset="0"/>
                <a:ea typeface="Lato"/>
                <a:cs typeface="Calibri" panose="020F0502020204030204" pitchFamily="34" charset="0"/>
                <a:sym typeface="Lato"/>
              </a:rPr>
              <a:t>Structural connectivity</a:t>
            </a:r>
          </a:p>
        </p:txBody>
      </p:sp>
      <p:sp>
        <p:nvSpPr>
          <p:cNvPr id="252" name="Shape 252"/>
          <p:cNvSpPr txBox="1"/>
          <p:nvPr/>
        </p:nvSpPr>
        <p:spPr>
          <a:xfrm>
            <a:off x="2771800" y="1268760"/>
            <a:ext cx="2673855" cy="486000"/>
          </a:xfrm>
          <a:prstGeom prst="rect">
            <a:avLst/>
          </a:prstGeom>
          <a:noFill/>
          <a:ln>
            <a:noFill/>
          </a:ln>
        </p:spPr>
        <p:txBody>
          <a:bodyPr lIns="91425" tIns="91425" rIns="91425" bIns="91425" anchor="t" anchorCtr="0">
            <a:noAutofit/>
          </a:bodyPr>
          <a:lstStyle/>
          <a:p>
            <a:pPr lvl="0" rtl="0">
              <a:spcBef>
                <a:spcPts val="0"/>
              </a:spcBef>
              <a:buNone/>
            </a:pPr>
            <a:r>
              <a:rPr lang="en-GB" sz="1600" dirty="0">
                <a:solidFill>
                  <a:schemeClr val="bg1"/>
                </a:solidFill>
                <a:latin typeface="Calibri" panose="020F0502020204030204" pitchFamily="34" charset="0"/>
                <a:ea typeface="Lato"/>
                <a:cs typeface="Calibri" panose="020F0502020204030204" pitchFamily="34" charset="0"/>
                <a:sym typeface="Lato"/>
              </a:rPr>
              <a:t>Functional connectivity</a:t>
            </a:r>
          </a:p>
        </p:txBody>
      </p:sp>
      <p:sp>
        <p:nvSpPr>
          <p:cNvPr id="253" name="Shape 253"/>
          <p:cNvSpPr/>
          <p:nvPr/>
        </p:nvSpPr>
        <p:spPr>
          <a:xfrm>
            <a:off x="7202450" y="2463399"/>
            <a:ext cx="841200" cy="1316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254" name="Shape 254"/>
          <p:cNvPicPr preferRelativeResize="0"/>
          <p:nvPr/>
        </p:nvPicPr>
        <p:blipFill rotWithShape="1">
          <a:blip r:embed="rId7">
            <a:alphaModFix/>
          </a:blip>
          <a:srcRect r="60629" b="11205"/>
          <a:stretch/>
        </p:blipFill>
        <p:spPr>
          <a:xfrm>
            <a:off x="6679975" y="4909333"/>
            <a:ext cx="1044987" cy="1307267"/>
          </a:xfrm>
          <a:prstGeom prst="rect">
            <a:avLst/>
          </a:prstGeom>
          <a:noFill/>
          <a:ln>
            <a:noFill/>
          </a:ln>
        </p:spPr>
      </p:pic>
      <p:pic>
        <p:nvPicPr>
          <p:cNvPr id="255" name="Shape 255"/>
          <p:cNvPicPr preferRelativeResize="0"/>
          <p:nvPr/>
        </p:nvPicPr>
        <p:blipFill rotWithShape="1">
          <a:blip r:embed="rId8">
            <a:alphaModFix/>
          </a:blip>
          <a:srcRect l="3276" t="1305" r="2285" b="1973"/>
          <a:stretch/>
        </p:blipFill>
        <p:spPr>
          <a:xfrm>
            <a:off x="5134751" y="4869160"/>
            <a:ext cx="976839" cy="1239200"/>
          </a:xfrm>
          <a:prstGeom prst="rect">
            <a:avLst/>
          </a:prstGeom>
          <a:noFill/>
          <a:ln w="19050" cap="flat" cmpd="sng">
            <a:solidFill>
              <a:srgbClr val="000000"/>
            </a:solidFill>
            <a:prstDash val="solid"/>
            <a:round/>
            <a:headEnd type="none" w="med" len="med"/>
            <a:tailEnd type="none" w="med" len="med"/>
          </a:ln>
        </p:spPr>
      </p:pic>
      <p:pic>
        <p:nvPicPr>
          <p:cNvPr id="256" name="Shape 256"/>
          <p:cNvPicPr preferRelativeResize="0"/>
          <p:nvPr/>
        </p:nvPicPr>
        <p:blipFill rotWithShape="1">
          <a:blip r:embed="rId9">
            <a:alphaModFix/>
          </a:blip>
          <a:srcRect t="20263" r="54881" b="19123"/>
          <a:stretch/>
        </p:blipFill>
        <p:spPr>
          <a:xfrm>
            <a:off x="2930026" y="4720497"/>
            <a:ext cx="1627750" cy="1377735"/>
          </a:xfrm>
          <a:prstGeom prst="rect">
            <a:avLst/>
          </a:prstGeom>
          <a:noFill/>
          <a:ln>
            <a:noFill/>
          </a:ln>
        </p:spPr>
      </p:pic>
      <p:cxnSp>
        <p:nvCxnSpPr>
          <p:cNvPr id="257" name="Shape 257"/>
          <p:cNvCxnSpPr>
            <a:stCxn id="258" idx="2"/>
            <a:endCxn id="248" idx="0"/>
          </p:cNvCxnSpPr>
          <p:nvPr/>
        </p:nvCxnSpPr>
        <p:spPr>
          <a:xfrm flipH="1">
            <a:off x="7207251" y="2780928"/>
            <a:ext cx="2926" cy="578537"/>
          </a:xfrm>
          <a:prstGeom prst="straightConnector1">
            <a:avLst/>
          </a:prstGeom>
          <a:noFill/>
          <a:ln w="19050" cap="flat" cmpd="sng">
            <a:solidFill>
              <a:schemeClr val="bg1"/>
            </a:solidFill>
            <a:prstDash val="solid"/>
            <a:round/>
            <a:headEnd type="none" w="lg" len="lg"/>
            <a:tailEnd type="triangle" w="lg" len="lg"/>
          </a:ln>
        </p:spPr>
      </p:cxnSp>
      <p:cxnSp>
        <p:nvCxnSpPr>
          <p:cNvPr id="259" name="Shape 259"/>
          <p:cNvCxnSpPr/>
          <p:nvPr/>
        </p:nvCxnSpPr>
        <p:spPr>
          <a:xfrm flipH="1">
            <a:off x="6111590" y="5445224"/>
            <a:ext cx="568386" cy="43536"/>
          </a:xfrm>
          <a:prstGeom prst="straightConnector1">
            <a:avLst/>
          </a:prstGeom>
          <a:ln>
            <a:headEnd type="none" w="lg" len="lg"/>
            <a:tailEnd type="triangle" w="lg" len="lg"/>
          </a:ln>
        </p:spPr>
        <p:style>
          <a:lnRef idx="1">
            <a:schemeClr val="accent3"/>
          </a:lnRef>
          <a:fillRef idx="0">
            <a:schemeClr val="accent3"/>
          </a:fillRef>
          <a:effectRef idx="0">
            <a:schemeClr val="accent3"/>
          </a:effectRef>
          <a:fontRef idx="minor">
            <a:schemeClr val="tx1"/>
          </a:fontRef>
        </p:style>
      </p:cxnSp>
      <p:cxnSp>
        <p:nvCxnSpPr>
          <p:cNvPr id="260" name="Shape 260"/>
          <p:cNvCxnSpPr/>
          <p:nvPr/>
        </p:nvCxnSpPr>
        <p:spPr>
          <a:xfrm rot="10800000">
            <a:off x="4607637" y="5373216"/>
            <a:ext cx="527100" cy="0"/>
          </a:xfrm>
          <a:prstGeom prst="straightConnector1">
            <a:avLst/>
          </a:prstGeom>
          <a:ln>
            <a:headEnd type="none" w="lg" len="lg"/>
            <a:tailEnd type="triangle" w="lg" len="lg"/>
          </a:ln>
        </p:spPr>
        <p:style>
          <a:lnRef idx="1">
            <a:schemeClr val="accent3"/>
          </a:lnRef>
          <a:fillRef idx="0">
            <a:schemeClr val="accent3"/>
          </a:fillRef>
          <a:effectRef idx="0">
            <a:schemeClr val="accent3"/>
          </a:effectRef>
          <a:fontRef idx="minor">
            <a:schemeClr val="tx1"/>
          </a:fontRef>
        </p:style>
      </p:cxnSp>
      <p:sp>
        <p:nvSpPr>
          <p:cNvPr id="261" name="Shape 261"/>
          <p:cNvSpPr/>
          <p:nvPr/>
        </p:nvSpPr>
        <p:spPr>
          <a:xfrm>
            <a:off x="752600" y="4437783"/>
            <a:ext cx="1781400" cy="1778800"/>
          </a:xfrm>
          <a:prstGeom prst="rect">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spcAft>
                <a:spcPts val="0"/>
              </a:spcAft>
              <a:buNone/>
            </a:pPr>
            <a:endParaRPr sz="1000" dirty="0">
              <a:solidFill>
                <a:schemeClr val="dk1"/>
              </a:solidFill>
              <a:latin typeface="Calibri" panose="020F0502020204030204" pitchFamily="34" charset="0"/>
              <a:ea typeface="Lato"/>
              <a:cs typeface="Calibri" panose="020F0502020204030204" pitchFamily="34" charset="0"/>
              <a:sym typeface="Lato"/>
            </a:endParaRPr>
          </a:p>
        </p:txBody>
      </p:sp>
      <p:cxnSp>
        <p:nvCxnSpPr>
          <p:cNvPr id="262" name="Shape 262"/>
          <p:cNvCxnSpPr/>
          <p:nvPr/>
        </p:nvCxnSpPr>
        <p:spPr>
          <a:xfrm flipH="1">
            <a:off x="2545101" y="5413567"/>
            <a:ext cx="335100" cy="4400"/>
          </a:xfrm>
          <a:prstGeom prst="straightConnector1">
            <a:avLst/>
          </a:prstGeom>
          <a:ln>
            <a:headEnd type="none" w="lg" len="lg"/>
            <a:tailEnd type="triangle" w="lg" len="lg"/>
          </a:ln>
        </p:spPr>
        <p:style>
          <a:lnRef idx="1">
            <a:schemeClr val="accent3"/>
          </a:lnRef>
          <a:fillRef idx="0">
            <a:schemeClr val="accent3"/>
          </a:fillRef>
          <a:effectRef idx="0">
            <a:schemeClr val="accent3"/>
          </a:effectRef>
          <a:fontRef idx="minor">
            <a:schemeClr val="tx1"/>
          </a:fontRef>
        </p:style>
      </p:cxnSp>
      <p:sp>
        <p:nvSpPr>
          <p:cNvPr id="263" name="Shape 263"/>
          <p:cNvSpPr txBox="1"/>
          <p:nvPr/>
        </p:nvSpPr>
        <p:spPr>
          <a:xfrm>
            <a:off x="857500" y="4072683"/>
            <a:ext cx="1551600" cy="353600"/>
          </a:xfrm>
          <a:prstGeom prst="rect">
            <a:avLst/>
          </a:prstGeom>
          <a:noFill/>
          <a:ln>
            <a:noFill/>
          </a:ln>
        </p:spPr>
        <p:txBody>
          <a:bodyPr lIns="91425" tIns="91425" rIns="91425" bIns="91425" anchor="t" anchorCtr="0">
            <a:noAutofit/>
          </a:bodyPr>
          <a:lstStyle/>
          <a:p>
            <a:pPr lvl="0" rtl="0">
              <a:spcBef>
                <a:spcPts val="0"/>
              </a:spcBef>
              <a:buNone/>
            </a:pPr>
            <a:r>
              <a:rPr lang="en-GB" sz="1600" dirty="0">
                <a:solidFill>
                  <a:schemeClr val="bg1"/>
                </a:solidFill>
                <a:latin typeface="Calibri" panose="020F0502020204030204" pitchFamily="34" charset="0"/>
                <a:ea typeface="Lato"/>
                <a:cs typeface="Calibri" panose="020F0502020204030204" pitchFamily="34" charset="0"/>
                <a:sym typeface="Lato"/>
              </a:rPr>
              <a:t>Graph theory </a:t>
            </a:r>
          </a:p>
        </p:txBody>
      </p:sp>
      <p:pic>
        <p:nvPicPr>
          <p:cNvPr id="264" name="Shape 264"/>
          <p:cNvPicPr preferRelativeResize="0"/>
          <p:nvPr/>
        </p:nvPicPr>
        <p:blipFill rotWithShape="1">
          <a:blip r:embed="rId10">
            <a:alphaModFix/>
          </a:blip>
          <a:srcRect r="27336" b="59969"/>
          <a:stretch/>
        </p:blipFill>
        <p:spPr>
          <a:xfrm>
            <a:off x="6357151" y="3367450"/>
            <a:ext cx="1700201" cy="790332"/>
          </a:xfrm>
          <a:prstGeom prst="rect">
            <a:avLst/>
          </a:prstGeom>
          <a:noFill/>
          <a:ln>
            <a:noFill/>
          </a:ln>
        </p:spPr>
      </p:pic>
      <p:pic>
        <p:nvPicPr>
          <p:cNvPr id="265" name="Shape 265"/>
          <p:cNvPicPr preferRelativeResize="0"/>
          <p:nvPr/>
        </p:nvPicPr>
        <p:blipFill rotWithShape="1">
          <a:blip r:embed="rId10">
            <a:alphaModFix/>
          </a:blip>
          <a:srcRect l="17585" t="93337" r="16106"/>
          <a:stretch/>
        </p:blipFill>
        <p:spPr>
          <a:xfrm>
            <a:off x="6431426" y="4201950"/>
            <a:ext cx="1551625" cy="131532"/>
          </a:xfrm>
          <a:prstGeom prst="rect">
            <a:avLst/>
          </a:prstGeom>
          <a:noFill/>
          <a:ln>
            <a:noFill/>
          </a:ln>
        </p:spPr>
      </p:pic>
      <p:sp>
        <p:nvSpPr>
          <p:cNvPr id="266" name="Shape 266"/>
          <p:cNvSpPr txBox="1"/>
          <p:nvPr/>
        </p:nvSpPr>
        <p:spPr>
          <a:xfrm>
            <a:off x="7349725" y="2798984"/>
            <a:ext cx="1620800" cy="486000"/>
          </a:xfrm>
          <a:prstGeom prst="rect">
            <a:avLst/>
          </a:prstGeom>
          <a:noFill/>
          <a:ln>
            <a:noFill/>
          </a:ln>
        </p:spPr>
        <p:txBody>
          <a:bodyPr lIns="91425" tIns="91425" rIns="91425" bIns="91425" anchor="t" anchorCtr="0">
            <a:noAutofit/>
          </a:bodyPr>
          <a:lstStyle/>
          <a:p>
            <a:pPr lvl="0" rtl="0">
              <a:spcBef>
                <a:spcPts val="0"/>
              </a:spcBef>
              <a:buNone/>
            </a:pPr>
            <a:r>
              <a:rPr lang="en-GB" sz="1600" dirty="0">
                <a:solidFill>
                  <a:schemeClr val="bg1"/>
                </a:solidFill>
                <a:latin typeface="Calibri" panose="020F0502020204030204" pitchFamily="34" charset="0"/>
                <a:ea typeface="Lato"/>
                <a:cs typeface="Calibri" panose="020F0502020204030204" pitchFamily="34" charset="0"/>
                <a:sym typeface="Lato"/>
              </a:rPr>
              <a:t>Signal extraction</a:t>
            </a:r>
          </a:p>
        </p:txBody>
      </p:sp>
      <p:sp>
        <p:nvSpPr>
          <p:cNvPr id="267" name="Shape 267"/>
          <p:cNvSpPr txBox="1"/>
          <p:nvPr/>
        </p:nvSpPr>
        <p:spPr>
          <a:xfrm>
            <a:off x="7724949" y="5226844"/>
            <a:ext cx="1245575" cy="790400"/>
          </a:xfrm>
          <a:prstGeom prst="rect">
            <a:avLst/>
          </a:prstGeom>
          <a:noFill/>
          <a:ln>
            <a:noFill/>
          </a:ln>
        </p:spPr>
        <p:txBody>
          <a:bodyPr lIns="91425" tIns="91425" rIns="91425" bIns="91425" anchor="t" anchorCtr="0">
            <a:noAutofit/>
          </a:bodyPr>
          <a:lstStyle/>
          <a:p>
            <a:pPr lvl="0" rtl="0">
              <a:spcBef>
                <a:spcPts val="0"/>
              </a:spcBef>
              <a:buNone/>
            </a:pPr>
            <a:r>
              <a:rPr lang="en-GB" sz="1600" dirty="0">
                <a:solidFill>
                  <a:schemeClr val="bg1"/>
                </a:solidFill>
                <a:latin typeface="Calibri" panose="020F0502020204030204" pitchFamily="34" charset="0"/>
                <a:ea typeface="Lato"/>
                <a:cs typeface="Calibri" panose="020F0502020204030204" pitchFamily="34" charset="0"/>
                <a:sym typeface="Lato"/>
              </a:rPr>
              <a:t>Correlation matrix</a:t>
            </a:r>
          </a:p>
        </p:txBody>
      </p:sp>
      <p:sp>
        <p:nvSpPr>
          <p:cNvPr id="268" name="Shape 268"/>
          <p:cNvSpPr txBox="1"/>
          <p:nvPr/>
        </p:nvSpPr>
        <p:spPr>
          <a:xfrm>
            <a:off x="5019850" y="4417667"/>
            <a:ext cx="1354301" cy="380600"/>
          </a:xfrm>
          <a:prstGeom prst="rect">
            <a:avLst/>
          </a:prstGeom>
          <a:noFill/>
          <a:ln>
            <a:noFill/>
          </a:ln>
        </p:spPr>
        <p:txBody>
          <a:bodyPr lIns="91425" tIns="91425" rIns="91425" bIns="91425" anchor="t" anchorCtr="0">
            <a:noAutofit/>
          </a:bodyPr>
          <a:lstStyle/>
          <a:p>
            <a:pPr lvl="0" rtl="0">
              <a:spcBef>
                <a:spcPts val="0"/>
              </a:spcBef>
              <a:buNone/>
            </a:pPr>
            <a:r>
              <a:rPr lang="en-GB" sz="1600" dirty="0">
                <a:solidFill>
                  <a:schemeClr val="bg1"/>
                </a:solidFill>
                <a:latin typeface="Calibri" panose="020F0502020204030204" pitchFamily="34" charset="0"/>
                <a:ea typeface="Lato"/>
                <a:cs typeface="Calibri" panose="020F0502020204030204" pitchFamily="34" charset="0"/>
                <a:sym typeface="Lato"/>
              </a:rPr>
              <a:t>Binary  matrix</a:t>
            </a:r>
          </a:p>
        </p:txBody>
      </p:sp>
      <p:sp>
        <p:nvSpPr>
          <p:cNvPr id="269" name="Shape 269"/>
          <p:cNvSpPr txBox="1"/>
          <p:nvPr/>
        </p:nvSpPr>
        <p:spPr>
          <a:xfrm>
            <a:off x="2915816" y="4072684"/>
            <a:ext cx="1749762" cy="491075"/>
          </a:xfrm>
          <a:prstGeom prst="rect">
            <a:avLst/>
          </a:prstGeom>
          <a:noFill/>
          <a:ln>
            <a:noFill/>
          </a:ln>
        </p:spPr>
        <p:txBody>
          <a:bodyPr lIns="91425" tIns="91425" rIns="91425" bIns="91425" anchor="t" anchorCtr="0">
            <a:noAutofit/>
          </a:bodyPr>
          <a:lstStyle/>
          <a:p>
            <a:pPr lvl="0" rtl="0">
              <a:spcBef>
                <a:spcPts val="0"/>
              </a:spcBef>
              <a:buNone/>
            </a:pPr>
            <a:r>
              <a:rPr lang="en-GB" sz="1600" dirty="0">
                <a:solidFill>
                  <a:schemeClr val="bg1"/>
                </a:solidFill>
                <a:latin typeface="Calibri" panose="020F0502020204030204" pitchFamily="34" charset="0"/>
                <a:ea typeface="Lato"/>
                <a:cs typeface="Calibri" panose="020F0502020204030204" pitchFamily="34" charset="0"/>
                <a:sym typeface="Lato"/>
              </a:rPr>
              <a:t>Whole-brain graph</a:t>
            </a:r>
          </a:p>
        </p:txBody>
      </p:sp>
      <p:sp>
        <p:nvSpPr>
          <p:cNvPr id="270" name="Shape 270"/>
          <p:cNvSpPr txBox="1"/>
          <p:nvPr/>
        </p:nvSpPr>
        <p:spPr>
          <a:xfrm>
            <a:off x="5134754" y="3031683"/>
            <a:ext cx="1124495" cy="1179266"/>
          </a:xfrm>
          <a:prstGeom prst="rect">
            <a:avLst/>
          </a:prstGeom>
          <a:noFill/>
          <a:ln>
            <a:noFill/>
          </a:ln>
        </p:spPr>
        <p:txBody>
          <a:bodyPr lIns="91425" tIns="91425" rIns="91425" bIns="91425" anchor="t" anchorCtr="0">
            <a:noAutofit/>
          </a:bodyPr>
          <a:lstStyle/>
          <a:p>
            <a:pPr lvl="0" algn="r" rtl="0">
              <a:spcBef>
                <a:spcPts val="0"/>
              </a:spcBef>
              <a:buNone/>
            </a:pPr>
            <a:r>
              <a:rPr lang="en-GB" sz="1600" dirty="0">
                <a:solidFill>
                  <a:schemeClr val="bg1"/>
                </a:solidFill>
                <a:latin typeface="Calibri" panose="020F0502020204030204" pitchFamily="34" charset="0"/>
                <a:ea typeface="Lato"/>
                <a:cs typeface="Calibri" panose="020F0502020204030204" pitchFamily="34" charset="0"/>
                <a:sym typeface="Lato"/>
              </a:rPr>
              <a:t>Correlation </a:t>
            </a:r>
          </a:p>
          <a:p>
            <a:pPr lvl="0" algn="r" rtl="0">
              <a:spcBef>
                <a:spcPts val="0"/>
              </a:spcBef>
              <a:buNone/>
            </a:pPr>
            <a:r>
              <a:rPr lang="en-GB" sz="1600" dirty="0">
                <a:solidFill>
                  <a:schemeClr val="bg1"/>
                </a:solidFill>
                <a:latin typeface="Calibri" panose="020F0502020204030204" pitchFamily="34" charset="0"/>
                <a:ea typeface="Lato"/>
                <a:cs typeface="Calibri" panose="020F0502020204030204" pitchFamily="34" charset="0"/>
                <a:sym typeface="Lato"/>
              </a:rPr>
              <a:t>calculation</a:t>
            </a:r>
          </a:p>
        </p:txBody>
      </p:sp>
      <p:cxnSp>
        <p:nvCxnSpPr>
          <p:cNvPr id="271" name="Shape 271"/>
          <p:cNvCxnSpPr>
            <a:stCxn id="248" idx="2"/>
            <a:endCxn id="254" idx="0"/>
          </p:cNvCxnSpPr>
          <p:nvPr/>
        </p:nvCxnSpPr>
        <p:spPr>
          <a:xfrm flipH="1">
            <a:off x="7202469" y="4333482"/>
            <a:ext cx="4782" cy="575851"/>
          </a:xfrm>
          <a:prstGeom prst="straightConnector1">
            <a:avLst/>
          </a:prstGeom>
          <a:ln>
            <a:headEnd type="none" w="lg" len="lg"/>
            <a:tailEnd type="triangle" w="lg" len="lg"/>
          </a:ln>
        </p:spPr>
        <p:style>
          <a:lnRef idx="1">
            <a:schemeClr val="accent3"/>
          </a:lnRef>
          <a:fillRef idx="0">
            <a:schemeClr val="accent3"/>
          </a:fillRef>
          <a:effectRef idx="0">
            <a:schemeClr val="accent3"/>
          </a:effectRef>
          <a:fontRef idx="minor">
            <a:schemeClr val="tx1"/>
          </a:fontRef>
        </p:style>
      </p:cxnSp>
      <p:sp>
        <p:nvSpPr>
          <p:cNvPr id="274" name="Shape 274"/>
          <p:cNvSpPr txBox="1">
            <a:spLocks noGrp="1"/>
          </p:cNvSpPr>
          <p:nvPr>
            <p:ph type="title" idx="4294967295"/>
          </p:nvPr>
        </p:nvSpPr>
        <p:spPr>
          <a:xfrm>
            <a:off x="347336" y="198100"/>
            <a:ext cx="8520600" cy="763600"/>
          </a:xfrm>
          <a:prstGeom prst="rect">
            <a:avLst/>
          </a:prstGeom>
          <a:noFill/>
        </p:spPr>
        <p:txBody>
          <a:bodyPr lIns="91425" tIns="91425" rIns="91425" bIns="91425" anchor="t" anchorCtr="0">
            <a:noAutofit/>
          </a:bodyPr>
          <a:lstStyle/>
          <a:p>
            <a:pPr lvl="0" rtl="0">
              <a:spcBef>
                <a:spcPts val="0"/>
              </a:spcBef>
              <a:buNone/>
            </a:pPr>
            <a:r>
              <a:rPr lang="en-GB" dirty="0" smtClean="0">
                <a:solidFill>
                  <a:srgbClr val="FFC000"/>
                </a:solidFill>
                <a:ea typeface="Lato"/>
                <a:cs typeface="Calibri" panose="020F0502020204030204" pitchFamily="34" charset="0"/>
                <a:sym typeface="Lato"/>
              </a:rPr>
              <a:t>Human connectome and MRI/fMRI</a:t>
            </a:r>
            <a:endParaRPr lang="en-GB" dirty="0">
              <a:solidFill>
                <a:srgbClr val="FFC000"/>
              </a:solidFill>
              <a:ea typeface="Lato"/>
              <a:cs typeface="Calibri" panose="020F0502020204030204" pitchFamily="34" charset="0"/>
              <a:sym typeface="Lato"/>
            </a:endParaRPr>
          </a:p>
        </p:txBody>
      </p:sp>
      <p:sp>
        <p:nvSpPr>
          <p:cNvPr id="275" name="Shape 275"/>
          <p:cNvSpPr txBox="1"/>
          <p:nvPr/>
        </p:nvSpPr>
        <p:spPr>
          <a:xfrm>
            <a:off x="6800850" y="6382133"/>
            <a:ext cx="2370650" cy="493200"/>
          </a:xfrm>
          <a:prstGeom prst="rect">
            <a:avLst/>
          </a:prstGeom>
          <a:noFill/>
          <a:ln>
            <a:noFill/>
          </a:ln>
        </p:spPr>
        <p:txBody>
          <a:bodyPr lIns="91425" tIns="91425" rIns="91425" bIns="91425" anchor="t" anchorCtr="0">
            <a:noAutofit/>
          </a:bodyPr>
          <a:lstStyle/>
          <a:p>
            <a:pPr lvl="0" rtl="0">
              <a:spcBef>
                <a:spcPts val="0"/>
              </a:spcBef>
              <a:buNone/>
            </a:pPr>
            <a:r>
              <a:rPr lang="en-GB" sz="1600" dirty="0" err="1">
                <a:solidFill>
                  <a:srgbClr val="D9D9D9"/>
                </a:solidFill>
                <a:latin typeface="Calibri" panose="020F0502020204030204" pitchFamily="34" charset="0"/>
                <a:ea typeface="Lato"/>
                <a:cs typeface="Calibri" panose="020F0502020204030204" pitchFamily="34" charset="0"/>
                <a:sym typeface="Lato"/>
              </a:rPr>
              <a:t>Bullmore</a:t>
            </a:r>
            <a:r>
              <a:rPr lang="en-GB" sz="1600" dirty="0">
                <a:solidFill>
                  <a:srgbClr val="D9D9D9"/>
                </a:solidFill>
                <a:latin typeface="Calibri" panose="020F0502020204030204" pitchFamily="34" charset="0"/>
                <a:ea typeface="Lato"/>
                <a:cs typeface="Calibri" panose="020F0502020204030204" pitchFamily="34" charset="0"/>
                <a:sym typeface="Lato"/>
              </a:rPr>
              <a:t> &amp; </a:t>
            </a:r>
            <a:r>
              <a:rPr lang="en-GB" sz="1600" dirty="0" err="1">
                <a:solidFill>
                  <a:srgbClr val="D9D9D9"/>
                </a:solidFill>
                <a:latin typeface="Calibri" panose="020F0502020204030204" pitchFamily="34" charset="0"/>
                <a:ea typeface="Lato"/>
                <a:cs typeface="Calibri" panose="020F0502020204030204" pitchFamily="34" charset="0"/>
                <a:sym typeface="Lato"/>
              </a:rPr>
              <a:t>Sporns</a:t>
            </a:r>
            <a:r>
              <a:rPr lang="en-GB" sz="1600" dirty="0">
                <a:solidFill>
                  <a:srgbClr val="D9D9D9"/>
                </a:solidFill>
                <a:latin typeface="Calibri" panose="020F0502020204030204" pitchFamily="34" charset="0"/>
                <a:ea typeface="Lato"/>
                <a:cs typeface="Calibri" panose="020F0502020204030204" pitchFamily="34" charset="0"/>
                <a:sym typeface="Lato"/>
              </a:rPr>
              <a:t> (2009)</a:t>
            </a:r>
          </a:p>
        </p:txBody>
      </p:sp>
      <p:sp>
        <p:nvSpPr>
          <p:cNvPr id="276" name="Shape 276"/>
          <p:cNvSpPr txBox="1"/>
          <p:nvPr/>
        </p:nvSpPr>
        <p:spPr>
          <a:xfrm>
            <a:off x="5868144" y="836712"/>
            <a:ext cx="2592288" cy="362800"/>
          </a:xfrm>
          <a:prstGeom prst="rect">
            <a:avLst/>
          </a:prstGeom>
          <a:noFill/>
          <a:ln>
            <a:noFill/>
          </a:ln>
        </p:spPr>
        <p:txBody>
          <a:bodyPr lIns="91425" tIns="91425" rIns="91425" bIns="91425" anchor="t" anchorCtr="0">
            <a:noAutofit/>
          </a:bodyPr>
          <a:lstStyle/>
          <a:p>
            <a:pPr lvl="0" rtl="0">
              <a:spcBef>
                <a:spcPts val="0"/>
              </a:spcBef>
              <a:buNone/>
            </a:pPr>
            <a:r>
              <a:rPr lang="en-GB" sz="1600" dirty="0">
                <a:solidFill>
                  <a:schemeClr val="bg1"/>
                </a:solidFill>
                <a:latin typeface="Calibri" panose="020F0502020204030204" pitchFamily="34" charset="0"/>
                <a:ea typeface="Lato"/>
                <a:cs typeface="Calibri" panose="020F0502020204030204" pitchFamily="34" charset="0"/>
                <a:sym typeface="Lato"/>
              </a:rPr>
              <a:t>Node </a:t>
            </a:r>
            <a:r>
              <a:rPr lang="en-GB" sz="1600" dirty="0" smtClean="0">
                <a:solidFill>
                  <a:schemeClr val="bg1"/>
                </a:solidFill>
                <a:latin typeface="Calibri" panose="020F0502020204030204" pitchFamily="34" charset="0"/>
                <a:ea typeface="Lato"/>
                <a:cs typeface="Calibri" panose="020F0502020204030204" pitchFamily="34" charset="0"/>
                <a:sym typeface="Lato"/>
              </a:rPr>
              <a:t>definition (</a:t>
            </a:r>
            <a:r>
              <a:rPr lang="en-GB" sz="1600" dirty="0" err="1" smtClean="0">
                <a:solidFill>
                  <a:schemeClr val="bg1"/>
                </a:solidFill>
                <a:latin typeface="Calibri" panose="020F0502020204030204" pitchFamily="34" charset="0"/>
                <a:ea typeface="Lato"/>
                <a:cs typeface="Calibri" panose="020F0502020204030204" pitchFamily="34" charset="0"/>
                <a:sym typeface="Lato"/>
              </a:rPr>
              <a:t>parcelation</a:t>
            </a:r>
            <a:r>
              <a:rPr lang="en-GB" sz="1600" dirty="0" smtClean="0">
                <a:solidFill>
                  <a:schemeClr val="bg1"/>
                </a:solidFill>
                <a:latin typeface="Calibri" panose="020F0502020204030204" pitchFamily="34" charset="0"/>
                <a:ea typeface="Lato"/>
                <a:cs typeface="Calibri" panose="020F0502020204030204" pitchFamily="34" charset="0"/>
                <a:sym typeface="Lato"/>
              </a:rPr>
              <a:t>)</a:t>
            </a:r>
            <a:endParaRPr lang="en-GB" sz="1600" dirty="0">
              <a:solidFill>
                <a:schemeClr val="bg1"/>
              </a:solidFill>
              <a:latin typeface="Calibri" panose="020F0502020204030204" pitchFamily="34" charset="0"/>
              <a:ea typeface="Lato"/>
              <a:cs typeface="Calibri" panose="020F0502020204030204" pitchFamily="34" charset="0"/>
              <a:sym typeface="Lato"/>
            </a:endParaRPr>
          </a:p>
        </p:txBody>
      </p:sp>
      <p:sp>
        <p:nvSpPr>
          <p:cNvPr id="258" name="Shape 258"/>
          <p:cNvSpPr/>
          <p:nvPr/>
        </p:nvSpPr>
        <p:spPr>
          <a:xfrm>
            <a:off x="6338045" y="2521904"/>
            <a:ext cx="1744264" cy="259024"/>
          </a:xfrm>
          <a:prstGeom prst="rect">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200"/>
          </a:p>
          <a:p>
            <a:pPr lvl="0" rtl="0">
              <a:spcBef>
                <a:spcPts val="0"/>
              </a:spcBef>
              <a:buNone/>
            </a:pPr>
            <a:endParaRPr/>
          </a:p>
        </p:txBody>
      </p:sp>
      <p:pic>
        <p:nvPicPr>
          <p:cNvPr id="277" name="Shape 277"/>
          <p:cNvPicPr preferRelativeResize="0"/>
          <p:nvPr/>
        </p:nvPicPr>
        <p:blipFill rotWithShape="1">
          <a:blip r:embed="rId11">
            <a:alphaModFix/>
          </a:blip>
          <a:srcRect l="51642" t="46782" r="5852" b="8243"/>
          <a:stretch/>
        </p:blipFill>
        <p:spPr>
          <a:xfrm>
            <a:off x="2899862" y="1700617"/>
            <a:ext cx="1831224" cy="1985132"/>
          </a:xfrm>
          <a:prstGeom prst="rect">
            <a:avLst/>
          </a:prstGeom>
          <a:noFill/>
          <a:ln>
            <a:noFill/>
          </a:ln>
        </p:spPr>
      </p:pic>
      <p:sp>
        <p:nvSpPr>
          <p:cNvPr id="278" name="Shape 278"/>
          <p:cNvSpPr/>
          <p:nvPr/>
        </p:nvSpPr>
        <p:spPr>
          <a:xfrm>
            <a:off x="897700" y="5540933"/>
            <a:ext cx="71400" cy="95200"/>
          </a:xfrm>
          <a:prstGeom prst="ellipse">
            <a:avLst/>
          </a:prstGeom>
          <a:solidFill>
            <a:srgbClr val="B7B7B7"/>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9" name="Shape 279"/>
          <p:cNvSpPr/>
          <p:nvPr/>
        </p:nvSpPr>
        <p:spPr>
          <a:xfrm>
            <a:off x="988175" y="5205700"/>
            <a:ext cx="71400" cy="95200"/>
          </a:xfrm>
          <a:prstGeom prst="ellipse">
            <a:avLst/>
          </a:prstGeom>
          <a:solidFill>
            <a:srgbClr val="B7B7B7"/>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0" name="Shape 280"/>
          <p:cNvSpPr/>
          <p:nvPr/>
        </p:nvSpPr>
        <p:spPr>
          <a:xfrm>
            <a:off x="1224300" y="5087800"/>
            <a:ext cx="71400" cy="95200"/>
          </a:xfrm>
          <a:prstGeom prst="ellipse">
            <a:avLst/>
          </a:prstGeom>
          <a:solidFill>
            <a:srgbClr val="B7B7B7"/>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1" name="Shape 281"/>
          <p:cNvSpPr/>
          <p:nvPr/>
        </p:nvSpPr>
        <p:spPr>
          <a:xfrm>
            <a:off x="1224300" y="5474833"/>
            <a:ext cx="71400" cy="95200"/>
          </a:xfrm>
          <a:prstGeom prst="ellipse">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2" name="Shape 282"/>
          <p:cNvSpPr/>
          <p:nvPr/>
        </p:nvSpPr>
        <p:spPr>
          <a:xfrm>
            <a:off x="1124275" y="5760300"/>
            <a:ext cx="71400" cy="95200"/>
          </a:xfrm>
          <a:prstGeom prst="ellipse">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3" name="Shape 283"/>
          <p:cNvSpPr/>
          <p:nvPr/>
        </p:nvSpPr>
        <p:spPr>
          <a:xfrm>
            <a:off x="1545625" y="5141400"/>
            <a:ext cx="71400" cy="95200"/>
          </a:xfrm>
          <a:prstGeom prst="ellipse">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4" name="Shape 284"/>
          <p:cNvSpPr/>
          <p:nvPr/>
        </p:nvSpPr>
        <p:spPr>
          <a:xfrm>
            <a:off x="1859950" y="4948433"/>
            <a:ext cx="71400" cy="95200"/>
          </a:xfrm>
          <a:prstGeom prst="ellipse">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5" name="Shape 285"/>
          <p:cNvSpPr/>
          <p:nvPr/>
        </p:nvSpPr>
        <p:spPr>
          <a:xfrm>
            <a:off x="2225762" y="4927633"/>
            <a:ext cx="71400" cy="95200"/>
          </a:xfrm>
          <a:prstGeom prst="ellipse">
            <a:avLst/>
          </a:prstGeom>
          <a:solidFill>
            <a:srgbClr val="FFD966"/>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6" name="Shape 286"/>
          <p:cNvSpPr/>
          <p:nvPr/>
        </p:nvSpPr>
        <p:spPr>
          <a:xfrm>
            <a:off x="2339600" y="5129833"/>
            <a:ext cx="71400" cy="95200"/>
          </a:xfrm>
          <a:prstGeom prst="ellipse">
            <a:avLst/>
          </a:prstGeom>
          <a:solidFill>
            <a:srgbClr val="FFD966"/>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7" name="Shape 287"/>
          <p:cNvSpPr/>
          <p:nvPr/>
        </p:nvSpPr>
        <p:spPr>
          <a:xfrm>
            <a:off x="1941950" y="5300900"/>
            <a:ext cx="71400" cy="95200"/>
          </a:xfrm>
          <a:prstGeom prst="ellipse">
            <a:avLst/>
          </a:prstGeom>
          <a:solidFill>
            <a:srgbClr val="FFD966"/>
          </a:solid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8" name="Shape 288"/>
          <p:cNvSpPr/>
          <p:nvPr/>
        </p:nvSpPr>
        <p:spPr>
          <a:xfrm>
            <a:off x="2225775" y="5659900"/>
            <a:ext cx="71400" cy="95200"/>
          </a:xfrm>
          <a:prstGeom prst="ellipse">
            <a:avLst/>
          </a:prstGeom>
          <a:solidFill>
            <a:srgbClr val="FFD966"/>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9" name="Shape 289"/>
          <p:cNvSpPr/>
          <p:nvPr/>
        </p:nvSpPr>
        <p:spPr>
          <a:xfrm>
            <a:off x="1921625" y="5659900"/>
            <a:ext cx="71400" cy="95200"/>
          </a:xfrm>
          <a:prstGeom prst="ellipse">
            <a:avLst/>
          </a:prstGeom>
          <a:solidFill>
            <a:srgbClr val="FFD966"/>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0" name="Shape 290"/>
          <p:cNvSpPr/>
          <p:nvPr/>
        </p:nvSpPr>
        <p:spPr>
          <a:xfrm>
            <a:off x="1709300" y="5373500"/>
            <a:ext cx="71400" cy="95200"/>
          </a:xfrm>
          <a:prstGeom prst="ellipse">
            <a:avLst/>
          </a:prstGeom>
          <a:solidFill>
            <a:srgbClr val="FFD966"/>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291" name="Shape 291"/>
          <p:cNvCxnSpPr>
            <a:stCxn id="290" idx="6"/>
            <a:endCxn id="287" idx="2"/>
          </p:cNvCxnSpPr>
          <p:nvPr/>
        </p:nvCxnSpPr>
        <p:spPr>
          <a:xfrm rot="10800000" flipH="1">
            <a:off x="1780700" y="5348700"/>
            <a:ext cx="161400" cy="72400"/>
          </a:xfrm>
          <a:prstGeom prst="straightConnector1">
            <a:avLst/>
          </a:prstGeom>
          <a:noFill/>
          <a:ln w="9525" cap="flat" cmpd="sng">
            <a:solidFill>
              <a:srgbClr val="FF0000"/>
            </a:solidFill>
            <a:prstDash val="solid"/>
            <a:round/>
            <a:headEnd type="none" w="lg" len="lg"/>
            <a:tailEnd type="none" w="lg" len="lg"/>
          </a:ln>
        </p:spPr>
      </p:cxnSp>
      <p:cxnSp>
        <p:nvCxnSpPr>
          <p:cNvPr id="292" name="Shape 292"/>
          <p:cNvCxnSpPr>
            <a:stCxn id="287" idx="7"/>
            <a:endCxn id="285" idx="3"/>
          </p:cNvCxnSpPr>
          <p:nvPr/>
        </p:nvCxnSpPr>
        <p:spPr>
          <a:xfrm rot="10800000" flipH="1">
            <a:off x="2002893" y="5008841"/>
            <a:ext cx="233400" cy="306000"/>
          </a:xfrm>
          <a:prstGeom prst="straightConnector1">
            <a:avLst/>
          </a:prstGeom>
          <a:noFill/>
          <a:ln w="9525" cap="flat" cmpd="sng">
            <a:solidFill>
              <a:srgbClr val="FF0000"/>
            </a:solidFill>
            <a:prstDash val="solid"/>
            <a:round/>
            <a:headEnd type="none" w="lg" len="lg"/>
            <a:tailEnd type="none" w="lg" len="lg"/>
          </a:ln>
        </p:spPr>
      </p:cxnSp>
      <p:cxnSp>
        <p:nvCxnSpPr>
          <p:cNvPr id="293" name="Shape 293"/>
          <p:cNvCxnSpPr>
            <a:stCxn id="287" idx="6"/>
            <a:endCxn id="286" idx="2"/>
          </p:cNvCxnSpPr>
          <p:nvPr/>
        </p:nvCxnSpPr>
        <p:spPr>
          <a:xfrm rot="10800000" flipH="1">
            <a:off x="2013350" y="5177300"/>
            <a:ext cx="326400" cy="171200"/>
          </a:xfrm>
          <a:prstGeom prst="straightConnector1">
            <a:avLst/>
          </a:prstGeom>
          <a:noFill/>
          <a:ln w="9525" cap="flat" cmpd="sng">
            <a:solidFill>
              <a:srgbClr val="FF0000"/>
            </a:solidFill>
            <a:prstDash val="solid"/>
            <a:round/>
            <a:headEnd type="none" w="lg" len="lg"/>
            <a:tailEnd type="none" w="lg" len="lg"/>
          </a:ln>
        </p:spPr>
      </p:cxnSp>
      <p:cxnSp>
        <p:nvCxnSpPr>
          <p:cNvPr id="294" name="Shape 294"/>
          <p:cNvCxnSpPr>
            <a:stCxn id="287" idx="5"/>
            <a:endCxn id="288" idx="1"/>
          </p:cNvCxnSpPr>
          <p:nvPr/>
        </p:nvCxnSpPr>
        <p:spPr>
          <a:xfrm>
            <a:off x="2002893" y="5382157"/>
            <a:ext cx="233400" cy="291600"/>
          </a:xfrm>
          <a:prstGeom prst="straightConnector1">
            <a:avLst/>
          </a:prstGeom>
          <a:noFill/>
          <a:ln w="9525" cap="flat" cmpd="sng">
            <a:solidFill>
              <a:srgbClr val="FF0000"/>
            </a:solidFill>
            <a:prstDash val="solid"/>
            <a:round/>
            <a:headEnd type="none" w="lg" len="lg"/>
            <a:tailEnd type="none" w="lg" len="lg"/>
          </a:ln>
        </p:spPr>
      </p:cxnSp>
      <p:cxnSp>
        <p:nvCxnSpPr>
          <p:cNvPr id="295" name="Shape 295"/>
          <p:cNvCxnSpPr>
            <a:stCxn id="287" idx="4"/>
            <a:endCxn id="289" idx="0"/>
          </p:cNvCxnSpPr>
          <p:nvPr/>
        </p:nvCxnSpPr>
        <p:spPr>
          <a:xfrm flipH="1">
            <a:off x="1957250" y="5396100"/>
            <a:ext cx="20400" cy="264000"/>
          </a:xfrm>
          <a:prstGeom prst="straightConnector1">
            <a:avLst/>
          </a:prstGeom>
          <a:noFill/>
          <a:ln w="9525" cap="flat" cmpd="sng">
            <a:solidFill>
              <a:srgbClr val="FF0000"/>
            </a:solidFill>
            <a:prstDash val="solid"/>
            <a:round/>
            <a:headEnd type="none" w="lg" len="lg"/>
            <a:tailEnd type="none" w="lg" len="lg"/>
          </a:ln>
        </p:spPr>
      </p:cxnSp>
      <p:cxnSp>
        <p:nvCxnSpPr>
          <p:cNvPr id="296" name="Shape 296"/>
          <p:cNvCxnSpPr>
            <a:stCxn id="285" idx="5"/>
            <a:endCxn id="286" idx="0"/>
          </p:cNvCxnSpPr>
          <p:nvPr/>
        </p:nvCxnSpPr>
        <p:spPr>
          <a:xfrm>
            <a:off x="2286706" y="5008891"/>
            <a:ext cx="88500" cy="120800"/>
          </a:xfrm>
          <a:prstGeom prst="straightConnector1">
            <a:avLst/>
          </a:prstGeom>
          <a:noFill/>
          <a:ln w="9525" cap="flat" cmpd="sng">
            <a:solidFill>
              <a:srgbClr val="FFD966"/>
            </a:solidFill>
            <a:prstDash val="solid"/>
            <a:round/>
            <a:headEnd type="none" w="lg" len="lg"/>
            <a:tailEnd type="none" w="lg" len="lg"/>
          </a:ln>
        </p:spPr>
      </p:cxnSp>
      <p:cxnSp>
        <p:nvCxnSpPr>
          <p:cNvPr id="297" name="Shape 297"/>
          <p:cNvCxnSpPr>
            <a:stCxn id="286" idx="4"/>
            <a:endCxn id="288" idx="7"/>
          </p:cNvCxnSpPr>
          <p:nvPr/>
        </p:nvCxnSpPr>
        <p:spPr>
          <a:xfrm flipH="1">
            <a:off x="2286800" y="5225033"/>
            <a:ext cx="88500" cy="448800"/>
          </a:xfrm>
          <a:prstGeom prst="straightConnector1">
            <a:avLst/>
          </a:prstGeom>
          <a:noFill/>
          <a:ln w="9525" cap="flat" cmpd="sng">
            <a:solidFill>
              <a:srgbClr val="FFD966"/>
            </a:solidFill>
            <a:prstDash val="solid"/>
            <a:round/>
            <a:headEnd type="none" w="lg" len="lg"/>
            <a:tailEnd type="none" w="lg" len="lg"/>
          </a:ln>
        </p:spPr>
      </p:cxnSp>
      <p:cxnSp>
        <p:nvCxnSpPr>
          <p:cNvPr id="298" name="Shape 298"/>
          <p:cNvCxnSpPr>
            <a:stCxn id="288" idx="2"/>
            <a:endCxn id="289" idx="6"/>
          </p:cNvCxnSpPr>
          <p:nvPr/>
        </p:nvCxnSpPr>
        <p:spPr>
          <a:xfrm rot="10800000">
            <a:off x="1992975" y="5707500"/>
            <a:ext cx="232800" cy="0"/>
          </a:xfrm>
          <a:prstGeom prst="straightConnector1">
            <a:avLst/>
          </a:prstGeom>
          <a:noFill/>
          <a:ln w="9525" cap="flat" cmpd="sng">
            <a:solidFill>
              <a:srgbClr val="FFD966"/>
            </a:solidFill>
            <a:prstDash val="solid"/>
            <a:round/>
            <a:headEnd type="none" w="lg" len="lg"/>
            <a:tailEnd type="none" w="lg" len="lg"/>
          </a:ln>
        </p:spPr>
      </p:cxnSp>
      <p:cxnSp>
        <p:nvCxnSpPr>
          <p:cNvPr id="299" name="Shape 299"/>
          <p:cNvCxnSpPr>
            <a:stCxn id="289" idx="7"/>
            <a:endCxn id="286" idx="3"/>
          </p:cNvCxnSpPr>
          <p:nvPr/>
        </p:nvCxnSpPr>
        <p:spPr>
          <a:xfrm rot="10800000" flipH="1">
            <a:off x="1982568" y="5211041"/>
            <a:ext cx="367500" cy="462800"/>
          </a:xfrm>
          <a:prstGeom prst="straightConnector1">
            <a:avLst/>
          </a:prstGeom>
          <a:noFill/>
          <a:ln w="9525" cap="flat" cmpd="sng">
            <a:solidFill>
              <a:srgbClr val="FFD966"/>
            </a:solidFill>
            <a:prstDash val="solid"/>
            <a:round/>
            <a:headEnd type="none" w="lg" len="lg"/>
            <a:tailEnd type="none" w="lg" len="lg"/>
          </a:ln>
        </p:spPr>
      </p:cxnSp>
      <p:cxnSp>
        <p:nvCxnSpPr>
          <p:cNvPr id="300" name="Shape 300"/>
          <p:cNvCxnSpPr>
            <a:stCxn id="289" idx="1"/>
            <a:endCxn id="290" idx="5"/>
          </p:cNvCxnSpPr>
          <p:nvPr/>
        </p:nvCxnSpPr>
        <p:spPr>
          <a:xfrm rot="10800000">
            <a:off x="1770381" y="5454641"/>
            <a:ext cx="161700" cy="219200"/>
          </a:xfrm>
          <a:prstGeom prst="straightConnector1">
            <a:avLst/>
          </a:prstGeom>
          <a:noFill/>
          <a:ln w="9525" cap="flat" cmpd="sng">
            <a:solidFill>
              <a:srgbClr val="FFD966"/>
            </a:solidFill>
            <a:prstDash val="solid"/>
            <a:round/>
            <a:headEnd type="none" w="lg" len="lg"/>
            <a:tailEnd type="none" w="lg" len="lg"/>
          </a:ln>
        </p:spPr>
      </p:cxnSp>
      <p:cxnSp>
        <p:nvCxnSpPr>
          <p:cNvPr id="301" name="Shape 301"/>
          <p:cNvCxnSpPr>
            <a:stCxn id="282" idx="0"/>
            <a:endCxn id="281" idx="3"/>
          </p:cNvCxnSpPr>
          <p:nvPr/>
        </p:nvCxnSpPr>
        <p:spPr>
          <a:xfrm rot="10800000" flipH="1">
            <a:off x="1159975" y="5555900"/>
            <a:ext cx="74700" cy="204400"/>
          </a:xfrm>
          <a:prstGeom prst="straightConnector1">
            <a:avLst/>
          </a:prstGeom>
          <a:noFill/>
          <a:ln w="9525" cap="flat" cmpd="sng">
            <a:solidFill>
              <a:srgbClr val="4A86E8"/>
            </a:solidFill>
            <a:prstDash val="solid"/>
            <a:round/>
            <a:headEnd type="none" w="lg" len="lg"/>
            <a:tailEnd type="none" w="lg" len="lg"/>
          </a:ln>
        </p:spPr>
      </p:cxnSp>
      <p:cxnSp>
        <p:nvCxnSpPr>
          <p:cNvPr id="302" name="Shape 302"/>
          <p:cNvCxnSpPr>
            <a:stCxn id="281" idx="7"/>
            <a:endCxn id="283" idx="3"/>
          </p:cNvCxnSpPr>
          <p:nvPr/>
        </p:nvCxnSpPr>
        <p:spPr>
          <a:xfrm rot="10800000" flipH="1">
            <a:off x="1285243" y="5222775"/>
            <a:ext cx="270900" cy="266000"/>
          </a:xfrm>
          <a:prstGeom prst="straightConnector1">
            <a:avLst/>
          </a:prstGeom>
          <a:noFill/>
          <a:ln w="9525" cap="flat" cmpd="sng">
            <a:solidFill>
              <a:srgbClr val="4A86E8"/>
            </a:solidFill>
            <a:prstDash val="solid"/>
            <a:round/>
            <a:headEnd type="none" w="lg" len="lg"/>
            <a:tailEnd type="none" w="lg" len="lg"/>
          </a:ln>
        </p:spPr>
      </p:cxnSp>
      <p:cxnSp>
        <p:nvCxnSpPr>
          <p:cNvPr id="303" name="Shape 303"/>
          <p:cNvCxnSpPr>
            <a:stCxn id="283" idx="7"/>
            <a:endCxn id="284" idx="2"/>
          </p:cNvCxnSpPr>
          <p:nvPr/>
        </p:nvCxnSpPr>
        <p:spPr>
          <a:xfrm rot="10800000" flipH="1">
            <a:off x="1606568" y="4996141"/>
            <a:ext cx="253500" cy="159200"/>
          </a:xfrm>
          <a:prstGeom prst="straightConnector1">
            <a:avLst/>
          </a:prstGeom>
          <a:noFill/>
          <a:ln w="9525" cap="flat" cmpd="sng">
            <a:solidFill>
              <a:srgbClr val="4A86E8"/>
            </a:solidFill>
            <a:prstDash val="solid"/>
            <a:round/>
            <a:headEnd type="none" w="lg" len="lg"/>
            <a:tailEnd type="none" w="lg" len="lg"/>
          </a:ln>
        </p:spPr>
      </p:cxnSp>
      <p:cxnSp>
        <p:nvCxnSpPr>
          <p:cNvPr id="304" name="Shape 304"/>
          <p:cNvCxnSpPr>
            <a:stCxn id="280" idx="6"/>
            <a:endCxn id="283" idx="2"/>
          </p:cNvCxnSpPr>
          <p:nvPr/>
        </p:nvCxnSpPr>
        <p:spPr>
          <a:xfrm>
            <a:off x="1295700" y="5135400"/>
            <a:ext cx="249900" cy="53600"/>
          </a:xfrm>
          <a:prstGeom prst="straightConnector1">
            <a:avLst/>
          </a:prstGeom>
          <a:noFill/>
          <a:ln w="9525" cap="flat" cmpd="sng">
            <a:solidFill>
              <a:schemeClr val="dk2"/>
            </a:solidFill>
            <a:prstDash val="solid"/>
            <a:round/>
            <a:headEnd type="none" w="lg" len="lg"/>
            <a:tailEnd type="none" w="lg" len="lg"/>
          </a:ln>
        </p:spPr>
      </p:cxnSp>
      <p:cxnSp>
        <p:nvCxnSpPr>
          <p:cNvPr id="305" name="Shape 305"/>
          <p:cNvCxnSpPr>
            <a:stCxn id="279" idx="7"/>
            <a:endCxn id="280" idx="2"/>
          </p:cNvCxnSpPr>
          <p:nvPr/>
        </p:nvCxnSpPr>
        <p:spPr>
          <a:xfrm rot="10800000" flipH="1">
            <a:off x="1049118" y="5135241"/>
            <a:ext cx="175200" cy="84400"/>
          </a:xfrm>
          <a:prstGeom prst="straightConnector1">
            <a:avLst/>
          </a:prstGeom>
          <a:noFill/>
          <a:ln w="9525" cap="flat" cmpd="sng">
            <a:solidFill>
              <a:schemeClr val="dk2"/>
            </a:solidFill>
            <a:prstDash val="solid"/>
            <a:round/>
            <a:headEnd type="none" w="lg" len="lg"/>
            <a:tailEnd type="none" w="lg" len="lg"/>
          </a:ln>
        </p:spPr>
      </p:cxnSp>
      <p:cxnSp>
        <p:nvCxnSpPr>
          <p:cNvPr id="306" name="Shape 306"/>
          <p:cNvCxnSpPr>
            <a:stCxn id="279" idx="5"/>
            <a:endCxn id="281" idx="1"/>
          </p:cNvCxnSpPr>
          <p:nvPr/>
        </p:nvCxnSpPr>
        <p:spPr>
          <a:xfrm>
            <a:off x="1049118" y="5286957"/>
            <a:ext cx="185700" cy="202000"/>
          </a:xfrm>
          <a:prstGeom prst="straightConnector1">
            <a:avLst/>
          </a:prstGeom>
          <a:noFill/>
          <a:ln w="9525" cap="flat" cmpd="sng">
            <a:solidFill>
              <a:schemeClr val="dk2"/>
            </a:solidFill>
            <a:prstDash val="solid"/>
            <a:round/>
            <a:headEnd type="none" w="lg" len="lg"/>
            <a:tailEnd type="none" w="lg" len="lg"/>
          </a:ln>
        </p:spPr>
      </p:cxnSp>
      <p:cxnSp>
        <p:nvCxnSpPr>
          <p:cNvPr id="307" name="Shape 307"/>
          <p:cNvCxnSpPr>
            <a:stCxn id="279" idx="4"/>
            <a:endCxn id="278" idx="0"/>
          </p:cNvCxnSpPr>
          <p:nvPr/>
        </p:nvCxnSpPr>
        <p:spPr>
          <a:xfrm flipH="1">
            <a:off x="933275" y="5300900"/>
            <a:ext cx="90600" cy="240000"/>
          </a:xfrm>
          <a:prstGeom prst="straightConnector1">
            <a:avLst/>
          </a:prstGeom>
          <a:noFill/>
          <a:ln w="9525" cap="flat" cmpd="sng">
            <a:solidFill>
              <a:schemeClr val="dk2"/>
            </a:solidFill>
            <a:prstDash val="solid"/>
            <a:round/>
            <a:headEnd type="none" w="lg" len="lg"/>
            <a:tailEnd type="none" w="lg" len="lg"/>
          </a:ln>
        </p:spPr>
      </p:cxnSp>
      <p:cxnSp>
        <p:nvCxnSpPr>
          <p:cNvPr id="308" name="Shape 308"/>
          <p:cNvCxnSpPr>
            <a:stCxn id="278" idx="5"/>
            <a:endCxn id="282" idx="1"/>
          </p:cNvCxnSpPr>
          <p:nvPr/>
        </p:nvCxnSpPr>
        <p:spPr>
          <a:xfrm>
            <a:off x="958643" y="5622191"/>
            <a:ext cx="176100" cy="152000"/>
          </a:xfrm>
          <a:prstGeom prst="straightConnector1">
            <a:avLst/>
          </a:prstGeom>
          <a:noFill/>
          <a:ln w="9525" cap="flat" cmpd="sng">
            <a:solidFill>
              <a:schemeClr val="dk2"/>
            </a:solidFill>
            <a:prstDash val="solid"/>
            <a:round/>
            <a:headEnd type="none" w="lg" len="lg"/>
            <a:tailEnd type="none" w="lg" len="lg"/>
          </a:ln>
        </p:spPr>
      </p:cxnSp>
      <p:cxnSp>
        <p:nvCxnSpPr>
          <p:cNvPr id="309" name="Shape 309"/>
          <p:cNvCxnSpPr>
            <a:stCxn id="278" idx="7"/>
            <a:endCxn id="283" idx="2"/>
          </p:cNvCxnSpPr>
          <p:nvPr/>
        </p:nvCxnSpPr>
        <p:spPr>
          <a:xfrm rot="10800000" flipH="1">
            <a:off x="958643" y="5188875"/>
            <a:ext cx="587100" cy="366000"/>
          </a:xfrm>
          <a:prstGeom prst="straightConnector1">
            <a:avLst/>
          </a:prstGeom>
          <a:noFill/>
          <a:ln w="9525" cap="flat" cmpd="sng">
            <a:solidFill>
              <a:schemeClr val="dk2"/>
            </a:solidFill>
            <a:prstDash val="solid"/>
            <a:round/>
            <a:headEnd type="none" w="lg" len="lg"/>
            <a:tailEnd type="none" w="lg" len="lg"/>
          </a:ln>
        </p:spPr>
      </p:cxnSp>
      <p:cxnSp>
        <p:nvCxnSpPr>
          <p:cNvPr id="310" name="Shape 310"/>
          <p:cNvCxnSpPr>
            <a:stCxn id="278" idx="6"/>
            <a:endCxn id="281" idx="2"/>
          </p:cNvCxnSpPr>
          <p:nvPr/>
        </p:nvCxnSpPr>
        <p:spPr>
          <a:xfrm rot="10800000" flipH="1">
            <a:off x="969100" y="5522533"/>
            <a:ext cx="255300" cy="66000"/>
          </a:xfrm>
          <a:prstGeom prst="straightConnector1">
            <a:avLst/>
          </a:prstGeom>
          <a:noFill/>
          <a:ln w="9525" cap="flat" cmpd="sng">
            <a:solidFill>
              <a:schemeClr val="dk2"/>
            </a:solidFill>
            <a:prstDash val="solid"/>
            <a:round/>
            <a:headEnd type="none" w="lg" len="lg"/>
            <a:tailEnd type="none" w="lg" len="lg"/>
          </a:ln>
        </p:spPr>
      </p:cxnSp>
      <p:cxnSp>
        <p:nvCxnSpPr>
          <p:cNvPr id="311" name="Shape 311"/>
          <p:cNvCxnSpPr>
            <a:stCxn id="283" idx="5"/>
            <a:endCxn id="290" idx="1"/>
          </p:cNvCxnSpPr>
          <p:nvPr/>
        </p:nvCxnSpPr>
        <p:spPr>
          <a:xfrm>
            <a:off x="1606568" y="5222657"/>
            <a:ext cx="113100" cy="164800"/>
          </a:xfrm>
          <a:prstGeom prst="straightConnector1">
            <a:avLst/>
          </a:prstGeom>
          <a:noFill/>
          <a:ln w="9525" cap="flat" cmpd="sng">
            <a:solidFill>
              <a:schemeClr val="dk2"/>
            </a:solidFill>
            <a:prstDash val="solid"/>
            <a:round/>
            <a:headEnd type="none" w="lg" len="lg"/>
            <a:tailEnd type="none" w="lg" len="lg"/>
          </a:ln>
        </p:spPr>
      </p:cxnSp>
      <p:cxnSp>
        <p:nvCxnSpPr>
          <p:cNvPr id="312" name="Shape 312"/>
          <p:cNvCxnSpPr>
            <a:stCxn id="284" idx="6"/>
            <a:endCxn id="285" idx="1"/>
          </p:cNvCxnSpPr>
          <p:nvPr/>
        </p:nvCxnSpPr>
        <p:spPr>
          <a:xfrm rot="10800000" flipH="1">
            <a:off x="1931350" y="4941633"/>
            <a:ext cx="304800" cy="54400"/>
          </a:xfrm>
          <a:prstGeom prst="straightConnector1">
            <a:avLst/>
          </a:prstGeom>
          <a:noFill/>
          <a:ln w="9525" cap="flat" cmpd="sng">
            <a:solidFill>
              <a:schemeClr val="dk2"/>
            </a:solidFill>
            <a:prstDash val="solid"/>
            <a:round/>
            <a:headEnd type="none" w="lg" len="lg"/>
            <a:tailEnd type="none" w="lg" len="lg"/>
          </a:ln>
        </p:spPr>
      </p:cxnSp>
      <p:cxnSp>
        <p:nvCxnSpPr>
          <p:cNvPr id="313" name="Shape 313"/>
          <p:cNvCxnSpPr>
            <a:stCxn id="284" idx="3"/>
            <a:endCxn id="290" idx="7"/>
          </p:cNvCxnSpPr>
          <p:nvPr/>
        </p:nvCxnSpPr>
        <p:spPr>
          <a:xfrm flipH="1">
            <a:off x="1770206" y="5029691"/>
            <a:ext cx="100200" cy="357600"/>
          </a:xfrm>
          <a:prstGeom prst="straightConnector1">
            <a:avLst/>
          </a:prstGeom>
          <a:noFill/>
          <a:ln w="9525" cap="flat" cmpd="sng">
            <a:solidFill>
              <a:schemeClr val="dk2"/>
            </a:solidFill>
            <a:prstDash val="solid"/>
            <a:round/>
            <a:headEnd type="none" w="lg" len="lg"/>
            <a:tailEnd type="none" w="lg" len="lg"/>
          </a:ln>
        </p:spPr>
      </p:cxnSp>
      <p:sp>
        <p:nvSpPr>
          <p:cNvPr id="314" name="Shape 314"/>
          <p:cNvSpPr/>
          <p:nvPr/>
        </p:nvSpPr>
        <p:spPr>
          <a:xfrm>
            <a:off x="467544" y="5880850"/>
            <a:ext cx="1265773" cy="284454"/>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GB" sz="1200" dirty="0">
                <a:solidFill>
                  <a:schemeClr val="tx1"/>
                </a:solidFill>
                <a:latin typeface="Calibri" panose="020F0502020204030204" pitchFamily="34" charset="0"/>
                <a:ea typeface="Lato"/>
                <a:cs typeface="Calibri" panose="020F0502020204030204" pitchFamily="34" charset="0"/>
                <a:sym typeface="Lato"/>
              </a:rPr>
              <a:t>Path &amp; efficiency</a:t>
            </a:r>
          </a:p>
        </p:txBody>
      </p:sp>
      <p:sp>
        <p:nvSpPr>
          <p:cNvPr id="315" name="Shape 315"/>
          <p:cNvSpPr/>
          <p:nvPr/>
        </p:nvSpPr>
        <p:spPr>
          <a:xfrm>
            <a:off x="1802200" y="5880849"/>
            <a:ext cx="825584" cy="178818"/>
          </a:xfrm>
          <a:prstGeom prst="rect">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GB" sz="1200" dirty="0">
                <a:solidFill>
                  <a:schemeClr val="tx1"/>
                </a:solidFill>
                <a:latin typeface="Calibri" panose="020F0502020204030204" pitchFamily="34" charset="0"/>
                <a:ea typeface="Lato"/>
                <a:cs typeface="Calibri" panose="020F0502020204030204" pitchFamily="34" charset="0"/>
                <a:sym typeface="Lato"/>
              </a:rPr>
              <a:t>Clustering</a:t>
            </a:r>
          </a:p>
        </p:txBody>
      </p:sp>
      <p:sp>
        <p:nvSpPr>
          <p:cNvPr id="316" name="Shape 316"/>
          <p:cNvSpPr/>
          <p:nvPr/>
        </p:nvSpPr>
        <p:spPr>
          <a:xfrm>
            <a:off x="813824" y="4725416"/>
            <a:ext cx="767501" cy="173683"/>
          </a:xfrm>
          <a:prstGeom prst="rect">
            <a:avLst/>
          </a:prstGeom>
          <a:solidFill>
            <a:srgbClr val="D9D9D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GB" sz="1200" dirty="0">
                <a:solidFill>
                  <a:schemeClr val="tx1"/>
                </a:solidFill>
                <a:latin typeface="Calibri" panose="020F0502020204030204" pitchFamily="34" charset="0"/>
                <a:ea typeface="Lato"/>
                <a:cs typeface="Calibri" panose="020F0502020204030204" pitchFamily="34" charset="0"/>
                <a:sym typeface="Lato"/>
              </a:rPr>
              <a:t>Degree</a:t>
            </a:r>
            <a:endParaRPr lang="en-GB" sz="600" dirty="0">
              <a:solidFill>
                <a:schemeClr val="tx1"/>
              </a:solidFill>
              <a:latin typeface="Calibri" panose="020F0502020204030204" pitchFamily="34" charset="0"/>
              <a:ea typeface="Lato"/>
              <a:cs typeface="Calibri" panose="020F0502020204030204" pitchFamily="34" charset="0"/>
              <a:sym typeface="Lato"/>
            </a:endParaRPr>
          </a:p>
        </p:txBody>
      </p:sp>
      <p:sp>
        <p:nvSpPr>
          <p:cNvPr id="318" name="Shape 318"/>
          <p:cNvSpPr txBox="1"/>
          <p:nvPr/>
        </p:nvSpPr>
        <p:spPr>
          <a:xfrm>
            <a:off x="1254743" y="4475607"/>
            <a:ext cx="442500" cy="291600"/>
          </a:xfrm>
          <a:prstGeom prst="rect">
            <a:avLst/>
          </a:prstGeom>
          <a:noFill/>
          <a:ln>
            <a:noFill/>
          </a:ln>
        </p:spPr>
        <p:txBody>
          <a:bodyPr lIns="91425" tIns="91425" rIns="91425" bIns="91425" anchor="t" anchorCtr="0">
            <a:noAutofit/>
          </a:bodyPr>
          <a:lstStyle/>
          <a:p>
            <a:pPr lvl="0" rtl="0">
              <a:spcBef>
                <a:spcPts val="0"/>
              </a:spcBef>
              <a:buNone/>
            </a:pPr>
            <a:r>
              <a:rPr lang="en-GB" sz="1200" dirty="0"/>
              <a:t>d=2</a:t>
            </a:r>
          </a:p>
        </p:txBody>
      </p:sp>
      <p:sp>
        <p:nvSpPr>
          <p:cNvPr id="319" name="Shape 319"/>
          <p:cNvSpPr/>
          <p:nvPr/>
        </p:nvSpPr>
        <p:spPr>
          <a:xfrm>
            <a:off x="1619671" y="4563759"/>
            <a:ext cx="925429" cy="234508"/>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GB" sz="1200" dirty="0">
                <a:solidFill>
                  <a:schemeClr val="tx1"/>
                </a:solidFill>
                <a:latin typeface="Calibri" panose="020F0502020204030204" pitchFamily="34" charset="0"/>
                <a:ea typeface="Lato"/>
                <a:cs typeface="Calibri" panose="020F0502020204030204" pitchFamily="34" charset="0"/>
                <a:sym typeface="Lato"/>
              </a:rPr>
              <a:t>Modularity</a:t>
            </a:r>
          </a:p>
        </p:txBody>
      </p:sp>
      <p:sp>
        <p:nvSpPr>
          <p:cNvPr id="75" name="Shape 275"/>
          <p:cNvSpPr txBox="1"/>
          <p:nvPr/>
        </p:nvSpPr>
        <p:spPr>
          <a:xfrm>
            <a:off x="447975" y="6287933"/>
            <a:ext cx="6232000" cy="493200"/>
          </a:xfrm>
          <a:prstGeom prst="rect">
            <a:avLst/>
          </a:prstGeom>
          <a:noFill/>
          <a:ln>
            <a:noFill/>
          </a:ln>
        </p:spPr>
        <p:txBody>
          <a:bodyPr lIns="91425" tIns="91425" rIns="91425" bIns="91425" anchor="t" anchorCtr="0">
            <a:noAutofit/>
          </a:bodyPr>
          <a:lstStyle/>
          <a:p>
            <a:pPr lvl="0" rtl="0">
              <a:spcBef>
                <a:spcPts val="0"/>
              </a:spcBef>
              <a:buNone/>
            </a:pPr>
            <a:r>
              <a:rPr lang="en-GB" sz="2000" dirty="0" smtClean="0">
                <a:solidFill>
                  <a:srgbClr val="D9D9D9"/>
                </a:solidFill>
                <a:latin typeface="Calibri" panose="020F0502020204030204" pitchFamily="34" charset="0"/>
                <a:ea typeface="Lato"/>
                <a:cs typeface="Calibri" panose="020F0502020204030204" pitchFamily="34" charset="0"/>
                <a:sym typeface="Lato"/>
              </a:rPr>
              <a:t>Many toolboxes available for such analysis.</a:t>
            </a:r>
            <a:endParaRPr lang="en-GB" sz="2000" dirty="0">
              <a:solidFill>
                <a:srgbClr val="D9D9D9"/>
              </a:solidFill>
              <a:latin typeface="Calibri" panose="020F0502020204030204" pitchFamily="34" charset="0"/>
              <a:ea typeface="Lato"/>
              <a:cs typeface="Calibri" panose="020F0502020204030204" pitchFamily="34" charset="0"/>
              <a:sym typeface="Lato"/>
            </a:endParaRPr>
          </a:p>
        </p:txBody>
      </p:sp>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33326931"/>
      </p:ext>
    </p:extLst>
  </p:cSld>
  <p:clrMapOvr>
    <a:masterClrMapping/>
  </p:clrMapOvr>
  <mc:AlternateContent xmlns:mc="http://schemas.openxmlformats.org/markup-compatibility/2006" xmlns:p14="http://schemas.microsoft.com/office/powerpoint/2010/main">
    <mc:Choice Requires="p14">
      <p:transition spd="slow" p14:dur="2000" advTm="166471"/>
    </mc:Choice>
    <mc:Fallback xmlns="">
      <p:transition spd="slow" advTm="166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004" y="116632"/>
            <a:ext cx="8568952" cy="792088"/>
          </a:xfrm>
        </p:spPr>
        <p:txBody>
          <a:bodyPr/>
          <a:lstStyle/>
          <a:p>
            <a:r>
              <a:rPr lang="en-US" dirty="0" smtClean="0">
                <a:latin typeface="+mj-lt"/>
              </a:rPr>
              <a:t>Multi-level phenomics</a:t>
            </a:r>
            <a:endParaRPr lang="en-US" dirty="0">
              <a:latin typeface="+mj-lt"/>
            </a:endParaRPr>
          </a:p>
        </p:txBody>
      </p:sp>
      <p:sp>
        <p:nvSpPr>
          <p:cNvPr id="3" name="Symbol zastępczy zawartości 2"/>
          <p:cNvSpPr>
            <a:spLocks noGrp="1"/>
          </p:cNvSpPr>
          <p:nvPr>
            <p:ph idx="1"/>
          </p:nvPr>
        </p:nvSpPr>
        <p:spPr>
          <a:xfrm>
            <a:off x="228600" y="1052736"/>
            <a:ext cx="3911352" cy="5544616"/>
          </a:xfrm>
        </p:spPr>
        <p:txBody>
          <a:bodyPr/>
          <a:lstStyle/>
          <a:p>
            <a:pPr marL="0" indent="0">
              <a:buNone/>
            </a:pPr>
            <a:r>
              <a:rPr lang="en-US" altLang="pl-PL" b="1" dirty="0" smtClean="0">
                <a:latin typeface="+mn-lt"/>
                <a:cs typeface="Arial" charset="0"/>
              </a:rPr>
              <a:t>M. Minsky, Society of mind (1986)</a:t>
            </a:r>
          </a:p>
          <a:p>
            <a:pPr marL="0" indent="0">
              <a:buNone/>
            </a:pPr>
            <a:r>
              <a:rPr lang="en-US" altLang="pl-PL" dirty="0" smtClean="0">
                <a:latin typeface="+mn-lt"/>
                <a:cs typeface="Arial" charset="0"/>
              </a:rPr>
              <a:t>Decompose brain network dynamics into meaningful components of activity related to  complex brain functions.  </a:t>
            </a:r>
            <a:endParaRPr lang="en-US" sz="1000" dirty="0" smtClean="0">
              <a:latin typeface="+mn-lt"/>
            </a:endParaRPr>
          </a:p>
          <a:p>
            <a:pPr marL="0" indent="0">
              <a:buNone/>
            </a:pPr>
            <a:r>
              <a:rPr lang="en-US" dirty="0" smtClean="0">
                <a:latin typeface="+mn-lt"/>
              </a:rPr>
              <a:t>Instead </a:t>
            </a:r>
            <a:r>
              <a:rPr lang="en-US" dirty="0">
                <a:latin typeface="+mn-lt"/>
              </a:rPr>
              <a:t>of classification of mental disease by symptoms use </a:t>
            </a:r>
            <a:r>
              <a:rPr lang="pl-PL" b="1" dirty="0">
                <a:solidFill>
                  <a:srgbClr val="FFFFFF"/>
                </a:solidFill>
                <a:latin typeface="+mn-lt"/>
              </a:rPr>
              <a:t>Research </a:t>
            </a:r>
            <a:r>
              <a:rPr lang="pl-PL" b="1" dirty="0" err="1">
                <a:solidFill>
                  <a:srgbClr val="FFFFFF"/>
                </a:solidFill>
                <a:latin typeface="+mn-lt"/>
              </a:rPr>
              <a:t>Domain</a:t>
            </a:r>
            <a:r>
              <a:rPr lang="pl-PL" b="1" dirty="0">
                <a:solidFill>
                  <a:srgbClr val="FFFFFF"/>
                </a:solidFill>
                <a:latin typeface="+mn-lt"/>
              </a:rPr>
              <a:t> </a:t>
            </a:r>
            <a:r>
              <a:rPr lang="pl-PL" b="1" dirty="0" err="1">
                <a:solidFill>
                  <a:srgbClr val="FFFFFF"/>
                </a:solidFill>
                <a:latin typeface="+mn-lt"/>
              </a:rPr>
              <a:t>Criteria</a:t>
            </a:r>
            <a:r>
              <a:rPr lang="pl-PL" dirty="0">
                <a:solidFill>
                  <a:srgbClr val="FFFFFF"/>
                </a:solidFill>
                <a:latin typeface="+mn-lt"/>
              </a:rPr>
              <a:t> (</a:t>
            </a:r>
            <a:r>
              <a:rPr lang="en-US" dirty="0" err="1">
                <a:solidFill>
                  <a:srgbClr val="FFFFFF"/>
                </a:solidFill>
                <a:latin typeface="+mn-lt"/>
              </a:rPr>
              <a:t>RDoC</a:t>
            </a:r>
            <a:r>
              <a:rPr lang="pl-PL" dirty="0">
                <a:solidFill>
                  <a:srgbClr val="FFFFFF"/>
                </a:solidFill>
                <a:latin typeface="+mn-lt"/>
              </a:rPr>
              <a:t>)</a:t>
            </a:r>
            <a:r>
              <a:rPr lang="en-US" dirty="0">
                <a:solidFill>
                  <a:srgbClr val="FFFFFF"/>
                </a:solidFill>
                <a:latin typeface="+mn-lt"/>
              </a:rPr>
              <a:t> </a:t>
            </a:r>
            <a:r>
              <a:rPr lang="en-US" dirty="0" smtClean="0">
                <a:solidFill>
                  <a:srgbClr val="FFFFFF"/>
                </a:solidFill>
                <a:latin typeface="+mn-lt"/>
              </a:rPr>
              <a:t>matrix based </a:t>
            </a:r>
            <a:r>
              <a:rPr lang="en-US" dirty="0">
                <a:solidFill>
                  <a:srgbClr val="FFFFFF"/>
                </a:solidFill>
                <a:latin typeface="+mn-lt"/>
              </a:rPr>
              <a:t>on </a:t>
            </a:r>
            <a:r>
              <a:rPr lang="en-US" b="1" dirty="0">
                <a:solidFill>
                  <a:srgbClr val="FFFF00"/>
                </a:solidFill>
                <a:latin typeface="+mn-lt"/>
              </a:rPr>
              <a:t>multi-level neuropsychiatric </a:t>
            </a:r>
            <a:r>
              <a:rPr lang="en-US" b="1" dirty="0" smtClean="0">
                <a:solidFill>
                  <a:srgbClr val="FFFF00"/>
                </a:solidFill>
                <a:latin typeface="+mn-lt"/>
              </a:rPr>
              <a:t>phenomics</a:t>
            </a:r>
            <a:r>
              <a:rPr lang="en-US" dirty="0" smtClean="0">
                <a:solidFill>
                  <a:srgbClr val="FFFFFF"/>
                </a:solidFill>
                <a:latin typeface="+mn-lt"/>
              </a:rPr>
              <a:t> </a:t>
            </a:r>
            <a:r>
              <a:rPr lang="en-US" dirty="0" smtClean="0">
                <a:latin typeface="+mn-lt"/>
              </a:rPr>
              <a:t>describing </a:t>
            </a:r>
            <a:r>
              <a:rPr lang="en-US" altLang="pl-PL" dirty="0" smtClean="0">
                <a:latin typeface="+mn-lt"/>
                <a:cs typeface="Arial" charset="0"/>
              </a:rPr>
              <a:t>large </a:t>
            </a:r>
            <a:r>
              <a:rPr lang="en-US" altLang="pl-PL" dirty="0">
                <a:latin typeface="+mn-lt"/>
                <a:cs typeface="Arial" charset="0"/>
              </a:rPr>
              <a:t>brain </a:t>
            </a:r>
            <a:r>
              <a:rPr lang="en-US" altLang="pl-PL" dirty="0" smtClean="0">
                <a:latin typeface="+mn-lt"/>
                <a:cs typeface="Arial" charset="0"/>
              </a:rPr>
              <a:t>systems deregulation. </a:t>
            </a:r>
          </a:p>
          <a:p>
            <a:pPr marL="0" indent="0">
              <a:buNone/>
            </a:pPr>
            <a:r>
              <a:rPr lang="en-US" dirty="0" smtClean="0">
                <a:latin typeface="+mn-lt"/>
              </a:rPr>
              <a:t>Include influence of genes, molecules, cells, </a:t>
            </a:r>
            <a:r>
              <a:rPr lang="en-US" b="1" dirty="0" smtClean="0">
                <a:solidFill>
                  <a:srgbClr val="FFFF00"/>
                </a:solidFill>
                <a:latin typeface="+mn-lt"/>
              </a:rPr>
              <a:t>neural networks</a:t>
            </a:r>
            <a:r>
              <a:rPr lang="en-US" dirty="0" smtClean="0">
                <a:latin typeface="+mn-lt"/>
              </a:rPr>
              <a:t>, physiology, behavior, self-reports on network functions.  </a:t>
            </a:r>
          </a:p>
          <a:p>
            <a:pPr marL="0" indent="0">
              <a:buNone/>
            </a:pPr>
            <a:r>
              <a:rPr lang="en-US" b="1" dirty="0" smtClean="0">
                <a:solidFill>
                  <a:srgbClr val="FFFF00"/>
                </a:solidFill>
              </a:rPr>
              <a:t>Neurodynamics is the key.</a:t>
            </a:r>
            <a:endParaRPr lang="en-US" b="1" dirty="0">
              <a:solidFill>
                <a:srgbClr val="FFFF00"/>
              </a:solidFill>
            </a:endParaRPr>
          </a:p>
        </p:txBody>
      </p:sp>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980728"/>
            <a:ext cx="499745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01104127"/>
      </p:ext>
    </p:extLst>
  </p:cSld>
  <p:clrMapOvr>
    <a:masterClrMapping/>
  </p:clrMapOvr>
  <mc:AlternateContent xmlns:mc="http://schemas.openxmlformats.org/markup-compatibility/2006" xmlns:p14="http://schemas.microsoft.com/office/powerpoint/2010/main">
    <mc:Choice Requires="p14">
      <p:transition spd="slow" p14:dur="2000" advTm="169456"/>
    </mc:Choice>
    <mc:Fallback xmlns="">
      <p:transition spd="slow" advTm="169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earch Domain Criteria (RDoC)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3" name="AutoShape 4" descr="Research Domain Criteria (RDoC)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273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5256" y="57583"/>
            <a:ext cx="25336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1"/>
          <p:cNvSpPr>
            <a:spLocks noChangeArrowheads="1"/>
          </p:cNvSpPr>
          <p:nvPr/>
        </p:nvSpPr>
        <p:spPr bwMode="auto">
          <a:xfrm>
            <a:off x="760397" y="1082903"/>
            <a:ext cx="79160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dirty="0" smtClean="0">
                <a:solidFill>
                  <a:schemeClr val="bg1"/>
                </a:solidFill>
                <a:latin typeface="+mn-lt"/>
              </a:rPr>
              <a:t>NIMH </a:t>
            </a:r>
            <a:r>
              <a:rPr lang="en-US" sz="2400" dirty="0" err="1" smtClean="0">
                <a:solidFill>
                  <a:schemeClr val="bg1"/>
                </a:solidFill>
                <a:latin typeface="+mn-lt"/>
              </a:rPr>
              <a:t>RDoC</a:t>
            </a:r>
            <a:r>
              <a:rPr lang="en-US" sz="2400" dirty="0" smtClean="0">
                <a:solidFill>
                  <a:schemeClr val="bg1"/>
                </a:solidFill>
                <a:latin typeface="+mn-lt"/>
              </a:rPr>
              <a:t> Matrix for </a:t>
            </a:r>
            <a:r>
              <a:rPr lang="en-US" altLang="pl-PL" sz="2400" dirty="0" smtClean="0">
                <a:solidFill>
                  <a:schemeClr val="bg1"/>
                </a:solidFill>
                <a:latin typeface="+mn-lt"/>
                <a:cs typeface="Arial" charset="0"/>
              </a:rPr>
              <a:t>deregulation of 6</a:t>
            </a:r>
            <a:r>
              <a:rPr lang="pl-PL" altLang="pl-PL" sz="2400" dirty="0" smtClean="0">
                <a:solidFill>
                  <a:schemeClr val="bg1"/>
                </a:solidFill>
                <a:latin typeface="+mn-lt"/>
                <a:cs typeface="Arial" charset="0"/>
              </a:rPr>
              <a:t> </a:t>
            </a:r>
            <a:r>
              <a:rPr lang="en-US" altLang="pl-PL" sz="2400" dirty="0" smtClean="0">
                <a:solidFill>
                  <a:schemeClr val="bg1"/>
                </a:solidFill>
                <a:latin typeface="+mn-lt"/>
                <a:cs typeface="Arial" charset="0"/>
              </a:rPr>
              <a:t>large brain systems.</a:t>
            </a:r>
            <a:endParaRPr kumimoji="0" lang="en-US" altLang="pl-PL" sz="2400" i="0" strike="noStrike" cap="none" normalizeH="0" baseline="0" dirty="0" smtClean="0">
              <a:ln>
                <a:noFill/>
              </a:ln>
              <a:solidFill>
                <a:schemeClr val="bg1"/>
              </a:solidFill>
              <a:effectLst/>
              <a:latin typeface="+mn-lt"/>
              <a:cs typeface="Arial" charset="0"/>
            </a:endParaRPr>
          </a:p>
        </p:txBody>
      </p:sp>
      <p:grpSp>
        <p:nvGrpSpPr>
          <p:cNvPr id="4" name="Grupa 3"/>
          <p:cNvGrpSpPr/>
          <p:nvPr/>
        </p:nvGrpSpPr>
        <p:grpSpPr>
          <a:xfrm>
            <a:off x="1682181" y="1628800"/>
            <a:ext cx="6072490" cy="4968552"/>
            <a:chOff x="1682181" y="1628800"/>
            <a:chExt cx="6072490" cy="4968552"/>
          </a:xfrm>
        </p:grpSpPr>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2181" y="1628800"/>
              <a:ext cx="6072490"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pole tekstowe 6"/>
            <p:cNvSpPr txBox="1"/>
            <p:nvPr/>
          </p:nvSpPr>
          <p:spPr bwMode="auto">
            <a:xfrm>
              <a:off x="3779912" y="4581128"/>
              <a:ext cx="2736304" cy="400110"/>
            </a:xfrm>
            <a:prstGeom prst="rect">
              <a:avLst/>
            </a:prstGeom>
            <a:noFill/>
            <a:ln w="9525">
              <a:noFill/>
              <a:miter lim="800000"/>
              <a:headEnd/>
              <a:tailEnd/>
            </a:ln>
          </p:spPr>
          <p:txBody>
            <a:bodyPr wrap="square" rtlCol="0">
              <a:spAutoFit/>
            </a:bodyPr>
            <a:lstStyle/>
            <a:p>
              <a:pPr eaLnBrk="0" hangingPunct="0">
                <a:spcBef>
                  <a:spcPct val="20000"/>
                </a:spcBef>
                <a:buFont typeface="Arial" charset="0"/>
                <a:buNone/>
              </a:pPr>
              <a:r>
                <a:rPr lang="pl-PL" sz="2000" dirty="0" err="1" smtClean="0">
                  <a:solidFill>
                    <a:schemeClr val="accent6"/>
                  </a:solidFill>
                  <a:effectLst>
                    <a:outerShdw blurRad="38100" dist="38100" dir="2700000" algn="tl">
                      <a:srgbClr val="000000">
                        <a:alpha val="43137"/>
                      </a:srgbClr>
                    </a:outerShdw>
                  </a:effectLst>
                  <a:latin typeface="Calibri" pitchFamily="34" charset="0"/>
                  <a:cs typeface="Calibri" pitchFamily="34" charset="0"/>
                </a:rPr>
                <a:t>Sensorimotor</a:t>
              </a:r>
              <a:r>
                <a:rPr lang="pl-PL" sz="2000" dirty="0" smtClean="0">
                  <a:solidFill>
                    <a:schemeClr val="accent6"/>
                  </a:solidFill>
                  <a:effectLst>
                    <a:outerShdw blurRad="38100" dist="38100" dir="2700000" algn="tl">
                      <a:srgbClr val="000000">
                        <a:alpha val="43137"/>
                      </a:srgbClr>
                    </a:outerShdw>
                  </a:effectLst>
                  <a:latin typeface="Calibri" pitchFamily="34" charset="0"/>
                  <a:cs typeface="Calibri" pitchFamily="34" charset="0"/>
                </a:rPr>
                <a:t> </a:t>
              </a:r>
              <a:r>
                <a:rPr lang="pl-PL" sz="2000" dirty="0" err="1" smtClean="0">
                  <a:solidFill>
                    <a:schemeClr val="accent6"/>
                  </a:solidFill>
                  <a:effectLst>
                    <a:outerShdw blurRad="38100" dist="38100" dir="2700000" algn="tl">
                      <a:srgbClr val="000000">
                        <a:alpha val="43137"/>
                      </a:srgbClr>
                    </a:outerShdw>
                  </a:effectLst>
                  <a:latin typeface="Calibri" pitchFamily="34" charset="0"/>
                  <a:cs typeface="Calibri" pitchFamily="34" charset="0"/>
                </a:rPr>
                <a:t>domain</a:t>
              </a:r>
              <a:endParaRPr lang="pl-PL" sz="2000" dirty="0">
                <a:solidFill>
                  <a:schemeClr val="accent6"/>
                </a:solidFill>
                <a:effectLst>
                  <a:outerShdw blurRad="38100" dist="38100" dir="2700000" algn="tl">
                    <a:srgbClr val="000000">
                      <a:alpha val="43137"/>
                    </a:srgbClr>
                  </a:outerShdw>
                </a:effectLst>
                <a:latin typeface="Calibri" pitchFamily="34" charset="0"/>
                <a:cs typeface="Calibri" pitchFamily="34" charset="0"/>
              </a:endParaRPr>
            </a:p>
          </p:txBody>
        </p:sp>
      </p:grpSp>
      <p:pic>
        <p:nvPicPr>
          <p:cNvPr id="6" name="Dźwię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669604603"/>
      </p:ext>
    </p:extLst>
  </p:cSld>
  <p:clrMapOvr>
    <a:masterClrMapping/>
  </p:clrMapOvr>
  <p:transition spd="slow" advTm="59303">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7584" y="1916758"/>
            <a:ext cx="7772400" cy="2736378"/>
          </a:xfrm>
        </p:spPr>
        <p:txBody>
          <a:bodyPr/>
          <a:lstStyle/>
          <a:p>
            <a:r>
              <a:rPr lang="en-US" sz="4400" dirty="0" smtClean="0"/>
              <a:t>Human </a:t>
            </a:r>
            <a:r>
              <a:rPr lang="en-US" sz="4400" dirty="0"/>
              <a:t>Enhancement</a:t>
            </a:r>
            <a:br>
              <a:rPr lang="en-US" sz="4400" dirty="0"/>
            </a:br>
            <a:r>
              <a:rPr lang="en-US" sz="4400" dirty="0" smtClean="0"/>
              <a:t>and </a:t>
            </a:r>
            <a:br>
              <a:rPr lang="en-US" sz="4400" dirty="0" smtClean="0"/>
            </a:br>
            <a:r>
              <a:rPr lang="en-US" sz="4400" dirty="0" smtClean="0"/>
              <a:t>Optimization of </a:t>
            </a:r>
            <a:r>
              <a:rPr lang="en-US" sz="4400" dirty="0"/>
              <a:t>Brain </a:t>
            </a:r>
            <a:r>
              <a:rPr lang="en-US" sz="4400" dirty="0" smtClean="0"/>
              <a:t>Processes</a:t>
            </a:r>
            <a:endParaRPr lang="pl-PL" sz="4400" dirty="0"/>
          </a:p>
        </p:txBody>
      </p:sp>
      <p:pic>
        <p:nvPicPr>
          <p:cNvPr id="3" name="Dźwię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01727"/>
      </p:ext>
    </p:extLst>
  </p:cSld>
  <p:clrMapOvr>
    <a:masterClrMapping/>
  </p:clrMapOvr>
  <mc:AlternateContent xmlns:mc="http://schemas.openxmlformats.org/markup-compatibility/2006" xmlns:p14="http://schemas.microsoft.com/office/powerpoint/2010/main">
    <mc:Choice Requires="p14">
      <p:transition spd="slow" p14:dur="2000" advTm="14197"/>
    </mc:Choice>
    <mc:Fallback xmlns="">
      <p:transition spd="slow" advTm="14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350838"/>
            <a:ext cx="7772400" cy="727075"/>
          </a:xfrm>
          <a:effectLst/>
        </p:spPr>
        <p:txBody>
          <a:bodyPr lIns="92075" tIns="46038" rIns="92075" bIns="46038"/>
          <a:lstStyle/>
          <a:p>
            <a:r>
              <a:rPr lang="pl-PL" dirty="0" smtClean="0"/>
              <a:t>BCI</a:t>
            </a:r>
            <a:r>
              <a:rPr lang="en-US" dirty="0" smtClean="0"/>
              <a:t>: wire your brain … </a:t>
            </a:r>
          </a:p>
        </p:txBody>
      </p:sp>
      <p:sp>
        <p:nvSpPr>
          <p:cNvPr id="20483" name="Rectangle 3"/>
          <p:cNvSpPr>
            <a:spLocks noGrp="1" noChangeArrowheads="1"/>
          </p:cNvSpPr>
          <p:nvPr>
            <p:ph type="body" idx="1"/>
          </p:nvPr>
        </p:nvSpPr>
        <p:spPr>
          <a:xfrm>
            <a:off x="568325" y="1147763"/>
            <a:ext cx="8332788" cy="863600"/>
          </a:xfrm>
          <a:noFill/>
        </p:spPr>
        <p:txBody>
          <a:bodyPr lIns="92075" tIns="46038" rIns="92075" bIns="46038"/>
          <a:lstStyle/>
          <a:p>
            <a:pPr marL="0" indent="0">
              <a:spcBef>
                <a:spcPct val="0"/>
              </a:spcBef>
              <a:buFontTx/>
              <a:buNone/>
            </a:pPr>
            <a:r>
              <a:rPr lang="en-US" sz="2000" dirty="0" smtClean="0"/>
              <a:t>Non-invasive, partially invasive and invasive signals carry progressively more information, but are also harder to implement. EEG is still the king! </a:t>
            </a:r>
          </a:p>
        </p:txBody>
      </p:sp>
      <p:pic>
        <p:nvPicPr>
          <p:cNvPr id="2048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 y="1916832"/>
            <a:ext cx="7042150" cy="459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02365913"/>
      </p:ext>
    </p:extLst>
  </p:cSld>
  <p:clrMapOvr>
    <a:masterClrMapping/>
  </p:clrMapOvr>
  <p:transition spd="slow" advTm="128179">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691680" y="260648"/>
            <a:ext cx="6089873" cy="769938"/>
          </a:xfrm>
        </p:spPr>
        <p:txBody>
          <a:bodyPr/>
          <a:lstStyle/>
          <a:p>
            <a:pPr eaLnBrk="1" hangingPunct="1">
              <a:defRPr/>
            </a:pPr>
            <a:r>
              <a:rPr lang="pl-PL" dirty="0" smtClean="0"/>
              <a:t>BCI </a:t>
            </a:r>
            <a:r>
              <a:rPr lang="en-US" dirty="0" smtClean="0"/>
              <a:t>Applications</a:t>
            </a:r>
            <a:endParaRPr lang="en-US" dirty="0" smtClean="0">
              <a:latin typeface="+mj-lt"/>
            </a:endParaRPr>
          </a:p>
        </p:txBody>
      </p:sp>
      <p:sp>
        <p:nvSpPr>
          <p:cNvPr id="16387" name="Rectangle 3"/>
          <p:cNvSpPr>
            <a:spLocks noGrp="1" noChangeArrowheads="1"/>
          </p:cNvSpPr>
          <p:nvPr>
            <p:ph type="body" idx="1"/>
          </p:nvPr>
        </p:nvSpPr>
        <p:spPr>
          <a:xfrm>
            <a:off x="575048" y="5805264"/>
            <a:ext cx="8245424" cy="792088"/>
          </a:xfrm>
        </p:spPr>
        <p:txBody>
          <a:bodyPr/>
          <a:lstStyle/>
          <a:p>
            <a:pPr marL="0" indent="0" eaLnBrk="1" hangingPunct="1">
              <a:buNone/>
              <a:defRPr/>
            </a:pPr>
            <a:r>
              <a:rPr lang="en-US" dirty="0" smtClean="0">
                <a:sym typeface="Wingdings" panose="05000000000000000000" pitchFamily="2" charset="2"/>
              </a:rPr>
              <a:t>Signals: invasive (brain implants), partially invasive (</a:t>
            </a:r>
            <a:r>
              <a:rPr lang="en-US" dirty="0" err="1" smtClean="0">
                <a:sym typeface="Wingdings" panose="05000000000000000000" pitchFamily="2" charset="2"/>
              </a:rPr>
              <a:t>ECoG</a:t>
            </a:r>
            <a:r>
              <a:rPr lang="en-US" dirty="0" smtClean="0">
                <a:sym typeface="Wingdings" panose="05000000000000000000" pitchFamily="2" charset="2"/>
              </a:rPr>
              <a:t>), and non-invasive. </a:t>
            </a:r>
            <a:r>
              <a:rPr lang="en-US" dirty="0" smtClean="0"/>
              <a:t> </a:t>
            </a:r>
            <a:endParaRPr lang="en-US" dirty="0"/>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100" y="1124744"/>
            <a:ext cx="6781800" cy="451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61244636"/>
      </p:ext>
    </p:extLst>
  </p:cSld>
  <p:clrMapOvr>
    <a:masterClrMapping/>
  </p:clrMapOvr>
  <p:transition advTm="43096">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marL="0" indent="0"/>
            <a:r>
              <a:rPr lang="en-US" sz="3600" dirty="0"/>
              <a:t>Neurofeedback </a:t>
            </a:r>
            <a:r>
              <a:rPr lang="en-US" sz="3600" dirty="0" smtClean="0"/>
              <a:t>may repair network?</a:t>
            </a:r>
            <a:endParaRPr lang="en-US" sz="3600" dirty="0"/>
          </a:p>
        </p:txBody>
      </p:sp>
      <p:sp>
        <p:nvSpPr>
          <p:cNvPr id="3" name="Symbol zastępczy zawartości 2"/>
          <p:cNvSpPr>
            <a:spLocks noGrp="1"/>
          </p:cNvSpPr>
          <p:nvPr>
            <p:ph idx="1"/>
          </p:nvPr>
        </p:nvSpPr>
        <p:spPr>
          <a:xfrm>
            <a:off x="564704" y="5607844"/>
            <a:ext cx="8579296" cy="1127048"/>
          </a:xfrm>
        </p:spPr>
        <p:txBody>
          <a:bodyPr/>
          <a:lstStyle/>
          <a:p>
            <a:pPr marL="0" indent="0">
              <a:buNone/>
            </a:pPr>
            <a:r>
              <a:rPr lang="en-US" sz="2000" dirty="0" smtClean="0"/>
              <a:t>Megumi F, Yamashita A, </a:t>
            </a:r>
            <a:r>
              <a:rPr lang="en-US" sz="2000" dirty="0" err="1" smtClean="0"/>
              <a:t>Kawato</a:t>
            </a:r>
            <a:r>
              <a:rPr lang="en-US" sz="2000" dirty="0" smtClean="0"/>
              <a:t> M, </a:t>
            </a:r>
            <a:r>
              <a:rPr lang="en-US" sz="2000" dirty="0" err="1" smtClean="0"/>
              <a:t>Imamizu</a:t>
            </a:r>
            <a:r>
              <a:rPr lang="en-US" sz="2000" dirty="0" smtClean="0"/>
              <a:t> H. Functional MRI neurofeedback training on connectivity between two regions induces long-lasting changes in</a:t>
            </a:r>
            <a:br>
              <a:rPr lang="en-US" sz="2000" dirty="0" smtClean="0"/>
            </a:br>
            <a:r>
              <a:rPr lang="en-US" sz="2000" dirty="0" smtClean="0"/>
              <a:t>intrinsic functional network. </a:t>
            </a:r>
            <a:r>
              <a:rPr lang="en-US" sz="2000" i="1" dirty="0" smtClean="0"/>
              <a:t>Front. Hum. </a:t>
            </a:r>
            <a:r>
              <a:rPr lang="en-US" sz="2000" i="1" dirty="0" err="1" smtClean="0"/>
              <a:t>Neurosci</a:t>
            </a:r>
            <a:r>
              <a:rPr lang="en-US" sz="2000" i="1" dirty="0" smtClean="0"/>
              <a:t>. </a:t>
            </a:r>
            <a:r>
              <a:rPr lang="en-US" sz="2000" dirty="0" smtClean="0"/>
              <a:t>2015; </a:t>
            </a:r>
            <a:r>
              <a:rPr lang="en-US" sz="2000" b="1" dirty="0" smtClean="0"/>
              <a:t>9</a:t>
            </a:r>
            <a:r>
              <a:rPr lang="en-US" sz="2000" dirty="0" smtClean="0"/>
              <a:t>: 160.</a:t>
            </a:r>
            <a:br>
              <a:rPr lang="en-US" sz="2000" dirty="0" smtClean="0"/>
            </a:br>
            <a:r>
              <a:rPr lang="en-US" sz="2000" dirty="0" smtClean="0"/>
              <a:t>	</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752" y="1034132"/>
            <a:ext cx="7435850" cy="448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32298657"/>
      </p:ext>
    </p:extLst>
  </p:cSld>
  <p:clrMapOvr>
    <a:masterClrMapping/>
  </p:clrMapOvr>
  <mc:AlternateContent xmlns:mc="http://schemas.openxmlformats.org/markup-compatibility/2006" xmlns:p14="http://schemas.microsoft.com/office/powerpoint/2010/main">
    <mc:Choice Requires="p14">
      <p:transition spd="slow" p14:dur="2000" advTm="77416"/>
    </mc:Choice>
    <mc:Fallback xmlns="">
      <p:transition spd="slow" advTm="77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467544" y="260648"/>
            <a:ext cx="8189962" cy="769938"/>
          </a:xfrm>
        </p:spPr>
        <p:txBody>
          <a:bodyPr/>
          <a:lstStyle/>
          <a:p>
            <a:pPr marL="0" indent="0" eaLnBrk="1" hangingPunct="1">
              <a:defRPr/>
            </a:pPr>
            <a:r>
              <a:rPr lang="en-US" dirty="0"/>
              <a:t>Brain-Computer-Brain </a:t>
            </a:r>
            <a:r>
              <a:rPr lang="en-US" dirty="0" smtClean="0"/>
              <a:t>Interfaces</a:t>
            </a:r>
            <a:r>
              <a:rPr lang="pl-PL" dirty="0" smtClean="0"/>
              <a:t> (BCBI)</a:t>
            </a:r>
            <a:endParaRPr lang="en-US" dirty="0"/>
          </a:p>
        </p:txBody>
      </p:sp>
      <p:sp>
        <p:nvSpPr>
          <p:cNvPr id="6" name="Rectangle 3"/>
          <p:cNvSpPr txBox="1">
            <a:spLocks noChangeArrowheads="1"/>
          </p:cNvSpPr>
          <p:nvPr/>
        </p:nvSpPr>
        <p:spPr bwMode="auto">
          <a:xfrm>
            <a:off x="467544" y="5805264"/>
            <a:ext cx="79928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0"/>
              </a:spcBef>
              <a:spcAft>
                <a:spcPts val="600"/>
              </a:spcAft>
              <a:buChar char="•"/>
              <a:defRPr sz="2000">
                <a:solidFill>
                  <a:schemeClr val="bg1"/>
                </a:solidFill>
                <a:latin typeface="Calibri" pitchFamily="34" charset="0"/>
                <a:ea typeface="+mn-ea"/>
                <a:cs typeface="+mn-cs"/>
              </a:defRPr>
            </a:lvl1pPr>
            <a:lvl2pPr marL="742950" indent="-285750" algn="l" rtl="0" eaLnBrk="0" fontAlgn="base" hangingPunct="0">
              <a:spcBef>
                <a:spcPts val="0"/>
              </a:spcBef>
              <a:spcAft>
                <a:spcPts val="600"/>
              </a:spcAft>
              <a:buChar char="–"/>
              <a:defRPr sz="2800">
                <a:solidFill>
                  <a:schemeClr val="bg1"/>
                </a:solidFill>
                <a:latin typeface="Calibri" pitchFamily="34" charset="0"/>
              </a:defRPr>
            </a:lvl2pPr>
            <a:lvl3pPr marL="1143000" indent="-228600" algn="l" rtl="0" eaLnBrk="0" fontAlgn="base" hangingPunct="0">
              <a:spcBef>
                <a:spcPts val="0"/>
              </a:spcBef>
              <a:spcAft>
                <a:spcPts val="300"/>
              </a:spcAft>
              <a:buChar char="•"/>
              <a:defRPr sz="1600">
                <a:solidFill>
                  <a:schemeClr val="bg1"/>
                </a:solidFill>
                <a:latin typeface="Calibri" pitchFamily="34" charset="0"/>
              </a:defRPr>
            </a:lvl3pPr>
            <a:lvl4pPr marL="1600200" indent="-228600" algn="l" rtl="0" eaLnBrk="0" fontAlgn="base" hangingPunct="0">
              <a:spcBef>
                <a:spcPct val="20000"/>
              </a:spcBef>
              <a:spcAft>
                <a:spcPct val="0"/>
              </a:spcAft>
              <a:buChar char="–"/>
              <a:defRPr sz="1400">
                <a:solidFill>
                  <a:schemeClr val="bg1"/>
                </a:solidFill>
                <a:latin typeface="Calibri" pitchFamily="34" charset="0"/>
              </a:defRPr>
            </a:lvl4pPr>
            <a:lvl5pPr marL="2057400" indent="-228600" algn="l" rtl="0" eaLnBrk="0" fontAlgn="base" hangingPunct="0">
              <a:spcBef>
                <a:spcPct val="20000"/>
              </a:spcBef>
              <a:spcAft>
                <a:spcPct val="0"/>
              </a:spcAft>
              <a:buChar char="»"/>
              <a:defRPr sz="1400">
                <a:solidFill>
                  <a:schemeClr val="bg1"/>
                </a:solidFill>
                <a:latin typeface="Calibri" pitchFamily="34"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eaLnBrk="1" hangingPunct="1">
              <a:buNone/>
              <a:defRPr/>
            </a:pPr>
            <a:r>
              <a:rPr lang="en-US" dirty="0" smtClean="0"/>
              <a:t>Closed loop system with brain stimulation for self-regulation. </a:t>
            </a:r>
            <a:br>
              <a:rPr lang="en-US" dirty="0" smtClean="0"/>
            </a:br>
            <a:r>
              <a:rPr lang="en-US" dirty="0" smtClean="0"/>
              <a:t>Body may be replaced by sensory signals in Virtual Reality. </a:t>
            </a:r>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980728"/>
            <a:ext cx="718185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75494601"/>
      </p:ext>
    </p:extLst>
  </p:cSld>
  <p:clrMapOvr>
    <a:masterClrMapping/>
  </p:clrMapOvr>
  <p:transition advTm="46457">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547664" y="312738"/>
            <a:ext cx="6577655" cy="563562"/>
          </a:xfrm>
        </p:spPr>
        <p:txBody>
          <a:bodyPr/>
          <a:lstStyle/>
          <a:p>
            <a:pPr eaLnBrk="1" hangingPunct="1">
              <a:defRPr/>
            </a:pPr>
            <a:r>
              <a:rPr lang="en-US" dirty="0" smtClean="0"/>
              <a:t>Learning </a:t>
            </a:r>
            <a:r>
              <a:rPr lang="en-US" dirty="0"/>
              <a:t>skills</a:t>
            </a:r>
            <a:endParaRPr lang="en-US" dirty="0" smtClean="0"/>
          </a:p>
        </p:txBody>
      </p:sp>
      <p:sp>
        <p:nvSpPr>
          <p:cNvPr id="6" name="Rectangle 3"/>
          <p:cNvSpPr>
            <a:spLocks noGrp="1" noChangeArrowheads="1"/>
          </p:cNvSpPr>
          <p:nvPr>
            <p:ph sz="half" idx="1"/>
          </p:nvPr>
        </p:nvSpPr>
        <p:spPr>
          <a:xfrm>
            <a:off x="495796" y="1052736"/>
            <a:ext cx="2778038" cy="5341912"/>
          </a:xfrm>
        </p:spPr>
        <p:txBody>
          <a:bodyPr/>
          <a:lstStyle/>
          <a:p>
            <a:pPr marL="0" indent="0" eaLnBrk="1" hangingPunct="1">
              <a:spcBef>
                <a:spcPct val="0"/>
              </a:spcBef>
              <a:buFontTx/>
              <a:buNone/>
            </a:pPr>
            <a:r>
              <a:rPr lang="en-US" sz="2000" dirty="0" smtClean="0"/>
              <a:t>Engagement Skills Trainer (EST) procedures are used by USA army. </a:t>
            </a:r>
          </a:p>
          <a:p>
            <a:pPr marL="0" indent="0" eaLnBrk="1" hangingPunct="1">
              <a:spcBef>
                <a:spcPct val="0"/>
              </a:spcBef>
              <a:buFontTx/>
              <a:buNone/>
            </a:pPr>
            <a:r>
              <a:rPr lang="en-US" sz="2000" dirty="0" err="1" smtClean="0">
                <a:hlinkClick r:id="rId5"/>
              </a:rPr>
              <a:t>Intific</a:t>
            </a:r>
            <a:r>
              <a:rPr lang="en-US" sz="2000" dirty="0" smtClean="0">
                <a:hlinkClick r:id="rId5"/>
              </a:rPr>
              <a:t> Neuro-EST</a:t>
            </a:r>
            <a:r>
              <a:rPr lang="en-US" sz="2000" dirty="0" smtClean="0"/>
              <a:t> uses EEG analysis and </a:t>
            </a:r>
            <a:r>
              <a:rPr lang="en-US" sz="2000" dirty="0" err="1" smtClean="0"/>
              <a:t>mulit</a:t>
            </a:r>
            <a:r>
              <a:rPr lang="en-US" sz="2000" dirty="0" smtClean="0"/>
              <a:t>-channel transcranial simulation (HD-DCS) to pre-activate the brain of the novice in areas where the expert brain is active. </a:t>
            </a:r>
          </a:p>
          <a:p>
            <a:pPr marL="0" indent="0" eaLnBrk="1" hangingPunct="1">
              <a:spcBef>
                <a:spcPct val="0"/>
              </a:spcBef>
              <a:buFontTx/>
              <a:buNone/>
            </a:pPr>
            <a:r>
              <a:rPr lang="en-US" sz="2000" dirty="0" smtClean="0"/>
              <a:t>Real-life transfer learning … </a:t>
            </a:r>
          </a:p>
          <a:p>
            <a:pPr marL="0" indent="0" eaLnBrk="1" hangingPunct="1">
              <a:spcBef>
                <a:spcPct val="0"/>
              </a:spcBef>
              <a:buFontTx/>
              <a:buNone/>
            </a:pPr>
            <a:r>
              <a:rPr lang="en-US" sz="2000" dirty="0" smtClean="0"/>
              <a:t>HD-</a:t>
            </a:r>
            <a:r>
              <a:rPr lang="en-US" sz="2000" dirty="0" err="1" smtClean="0"/>
              <a:t>tDCS</a:t>
            </a:r>
            <a:r>
              <a:rPr lang="en-US" sz="2000" dirty="0" smtClean="0"/>
              <a:t> may have 100 channels, </a:t>
            </a:r>
            <a:r>
              <a:rPr lang="en-US" sz="2000" dirty="0" err="1" smtClean="0"/>
              <a:t>neurolace</a:t>
            </a:r>
            <a:r>
              <a:rPr lang="en-US" sz="2000" dirty="0" smtClean="0"/>
              <a:t> and nanowires much more. </a:t>
            </a:r>
          </a:p>
        </p:txBody>
      </p:sp>
      <p:sp>
        <p:nvSpPr>
          <p:cNvPr id="2" name="AutoShape 2" descr="Image result for tdcs heads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3" name="AutoShape 4" descr="Image result for tdcs headse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4" name="AutoShape 6" descr="Image result for tdcs headse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124744"/>
            <a:ext cx="5781675"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3834" y="3493368"/>
            <a:ext cx="3668787" cy="2267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0850" y="3420269"/>
            <a:ext cx="234315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ole tekstowe 4"/>
          <p:cNvSpPr txBox="1"/>
          <p:nvPr/>
        </p:nvSpPr>
        <p:spPr bwMode="auto">
          <a:xfrm>
            <a:off x="467544" y="6237312"/>
            <a:ext cx="7127577" cy="400110"/>
          </a:xfrm>
          <a:prstGeom prst="rect">
            <a:avLst/>
          </a:prstGeom>
          <a:noFill/>
          <a:ln w="9525">
            <a:noFill/>
            <a:miter lim="800000"/>
            <a:headEnd/>
            <a:tailEnd/>
          </a:ln>
        </p:spPr>
        <p:txBody>
          <a:bodyPr wrap="square" rtlCol="0">
            <a:spAutoFit/>
          </a:bodyPr>
          <a:lstStyle/>
          <a:p>
            <a:pPr>
              <a:spcBef>
                <a:spcPct val="20000"/>
              </a:spcBef>
            </a:pPr>
            <a:r>
              <a:rPr lang="en-US" sz="2000" dirty="0">
                <a:latin typeface="+mn-lt"/>
              </a:rPr>
              <a:t>Inject </a:t>
            </a:r>
            <a:r>
              <a:rPr lang="en-US" sz="2000" dirty="0" err="1" smtClean="0">
                <a:latin typeface="+mn-lt"/>
              </a:rPr>
              <a:t>microcurrents</a:t>
            </a:r>
            <a:r>
              <a:rPr lang="en-US" sz="2000" dirty="0" smtClean="0">
                <a:latin typeface="+mn-lt"/>
              </a:rPr>
              <a:t> into the motor cortex …  </a:t>
            </a:r>
            <a:endParaRPr lang="en-US" sz="2000" dirty="0">
              <a:latin typeface="+mn-lt"/>
            </a:endParaRPr>
          </a:p>
        </p:txBody>
      </p:sp>
      <p:pic>
        <p:nvPicPr>
          <p:cNvPr id="8" name="Dźwięk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440979976"/>
      </p:ext>
    </p:extLst>
  </p:cSld>
  <p:clrMapOvr>
    <a:masterClrMapping/>
  </p:clrMapOvr>
  <p:transition advTm="65354">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691680" y="260648"/>
            <a:ext cx="6089873" cy="769938"/>
          </a:xfrm>
        </p:spPr>
        <p:txBody>
          <a:bodyPr/>
          <a:lstStyle/>
          <a:p>
            <a:pPr marL="0" indent="0" eaLnBrk="1" hangingPunct="1">
              <a:defRPr/>
            </a:pPr>
            <a:r>
              <a:rPr lang="en-US" dirty="0"/>
              <a:t>On the threshold of a dream … </a:t>
            </a:r>
          </a:p>
        </p:txBody>
      </p:sp>
      <p:sp>
        <p:nvSpPr>
          <p:cNvPr id="16387" name="Rectangle 3"/>
          <p:cNvSpPr>
            <a:spLocks noGrp="1" noChangeArrowheads="1"/>
          </p:cNvSpPr>
          <p:nvPr>
            <p:ph type="body" idx="1"/>
          </p:nvPr>
        </p:nvSpPr>
        <p:spPr>
          <a:xfrm>
            <a:off x="467544" y="1341892"/>
            <a:ext cx="5328592" cy="3887308"/>
          </a:xfrm>
        </p:spPr>
        <p:txBody>
          <a:bodyPr/>
          <a:lstStyle/>
          <a:p>
            <a:pPr marL="0" indent="0" eaLnBrk="1" hangingPunct="1">
              <a:buNone/>
              <a:defRPr/>
            </a:pPr>
            <a:r>
              <a:rPr lang="en-US" b="1" dirty="0" smtClean="0"/>
              <a:t>How mental states arise from specific activity </a:t>
            </a:r>
            <a:br>
              <a:rPr lang="en-US" b="1" dirty="0" smtClean="0"/>
            </a:br>
            <a:r>
              <a:rPr lang="en-US" b="1" dirty="0" smtClean="0"/>
              <a:t>of the brain networks?</a:t>
            </a:r>
          </a:p>
          <a:p>
            <a:pPr eaLnBrk="1" hangingPunct="1">
              <a:defRPr/>
            </a:pPr>
            <a:r>
              <a:rPr lang="en-US" dirty="0" smtClean="0"/>
              <a:t>Global brain </a:t>
            </a:r>
            <a:r>
              <a:rPr lang="en-US" dirty="0" err="1" smtClean="0"/>
              <a:t>neurotech</a:t>
            </a:r>
            <a:r>
              <a:rPr lang="en-US" dirty="0" smtClean="0"/>
              <a:t> initiatives.</a:t>
            </a:r>
          </a:p>
          <a:p>
            <a:pPr eaLnBrk="1" hangingPunct="1">
              <a:defRPr/>
            </a:pPr>
            <a:r>
              <a:rPr lang="en-US" dirty="0" smtClean="0"/>
              <a:t>Brain networks – space for neurodynamics. </a:t>
            </a:r>
          </a:p>
          <a:p>
            <a:pPr eaLnBrk="1" hangingPunct="1">
              <a:defRPr/>
            </a:pPr>
            <a:r>
              <a:rPr lang="en-US" dirty="0" err="1" smtClean="0"/>
              <a:t>Neurotech</a:t>
            </a:r>
            <a:r>
              <a:rPr lang="en-US" dirty="0" smtClean="0"/>
              <a:t> for human enhancements.</a:t>
            </a:r>
          </a:p>
          <a:p>
            <a:pPr eaLnBrk="1" hangingPunct="1">
              <a:defRPr/>
            </a:pPr>
            <a:r>
              <a:rPr lang="en-US" dirty="0" smtClean="0"/>
              <a:t>Fingerprints of Mental Activity.</a:t>
            </a:r>
          </a:p>
          <a:p>
            <a:pPr eaLnBrk="1" hangingPunct="1">
              <a:defRPr/>
            </a:pPr>
            <a:r>
              <a:rPr lang="en-US" dirty="0" smtClean="0"/>
              <a:t>Dynamic functional brain networks.</a:t>
            </a:r>
          </a:p>
          <a:p>
            <a:pPr eaLnBrk="1" hangingPunct="1">
              <a:defRPr/>
            </a:pPr>
            <a:r>
              <a:rPr lang="en-US" dirty="0" smtClean="0"/>
              <a:t>Simulation of brain networks.</a:t>
            </a:r>
            <a:endParaRPr lang="en-US" sz="1000" b="1" dirty="0" smtClean="0"/>
          </a:p>
          <a:p>
            <a:pPr marL="0" indent="0" eaLnBrk="1" hangingPunct="1">
              <a:buNone/>
              <a:defRPr/>
            </a:pPr>
            <a:endParaRPr lang="en-US" sz="800" b="1" dirty="0" smtClean="0"/>
          </a:p>
          <a:p>
            <a:pPr marL="0" indent="0" eaLnBrk="1" hangingPunct="1">
              <a:buNone/>
              <a:defRPr/>
            </a:pPr>
            <a:r>
              <a:rPr lang="en-US" b="1" dirty="0" smtClean="0"/>
              <a:t>Final goal: Use your brain to the max!</a:t>
            </a:r>
            <a:br>
              <a:rPr lang="en-US" b="1" dirty="0" smtClean="0"/>
            </a:br>
            <a:r>
              <a:rPr lang="en-US" b="1" dirty="0" smtClean="0"/>
              <a:t>Optimization/enhancement of brain processes? </a:t>
            </a:r>
            <a:endParaRPr lang="en-US" sz="1000" b="1" dirty="0" smtClean="0"/>
          </a:p>
        </p:txBody>
      </p:sp>
      <p:pic>
        <p:nvPicPr>
          <p:cNvPr id="5" name="Shape 58"/>
          <p:cNvPicPr preferRelativeResize="0"/>
          <p:nvPr/>
        </p:nvPicPr>
        <p:blipFill rotWithShape="1">
          <a:blip r:embed="rId5">
            <a:alphaModFix/>
          </a:blip>
          <a:srcRect l="2821" t="1369" r="2802" b="1476"/>
          <a:stretch/>
        </p:blipFill>
        <p:spPr>
          <a:xfrm>
            <a:off x="5796136" y="1124744"/>
            <a:ext cx="3312368" cy="4104456"/>
          </a:xfrm>
          <a:prstGeom prst="rect">
            <a:avLst/>
          </a:prstGeom>
          <a:noFill/>
          <a:ln>
            <a:noFill/>
          </a:ln>
        </p:spPr>
      </p:pic>
      <p:sp>
        <p:nvSpPr>
          <p:cNvPr id="6" name="Rectangle 3"/>
          <p:cNvSpPr txBox="1">
            <a:spLocks noChangeArrowheads="1"/>
          </p:cNvSpPr>
          <p:nvPr/>
        </p:nvSpPr>
        <p:spPr bwMode="auto">
          <a:xfrm>
            <a:off x="467544" y="5301208"/>
            <a:ext cx="864096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0"/>
              </a:spcBef>
              <a:spcAft>
                <a:spcPts val="600"/>
              </a:spcAft>
              <a:buChar char="•"/>
              <a:defRPr sz="2000">
                <a:solidFill>
                  <a:schemeClr val="bg1"/>
                </a:solidFill>
                <a:latin typeface="Calibri" pitchFamily="34" charset="0"/>
                <a:ea typeface="+mn-ea"/>
                <a:cs typeface="+mn-cs"/>
              </a:defRPr>
            </a:lvl1pPr>
            <a:lvl2pPr marL="742950" indent="-285750" algn="l" rtl="0" eaLnBrk="0" fontAlgn="base" hangingPunct="0">
              <a:spcBef>
                <a:spcPts val="0"/>
              </a:spcBef>
              <a:spcAft>
                <a:spcPts val="600"/>
              </a:spcAft>
              <a:buChar char="–"/>
              <a:defRPr sz="2800">
                <a:solidFill>
                  <a:schemeClr val="bg1"/>
                </a:solidFill>
                <a:latin typeface="Calibri" pitchFamily="34" charset="0"/>
              </a:defRPr>
            </a:lvl2pPr>
            <a:lvl3pPr marL="1143000" indent="-228600" algn="l" rtl="0" eaLnBrk="0" fontAlgn="base" hangingPunct="0">
              <a:spcBef>
                <a:spcPts val="0"/>
              </a:spcBef>
              <a:spcAft>
                <a:spcPts val="300"/>
              </a:spcAft>
              <a:buChar char="•"/>
              <a:defRPr sz="1600">
                <a:solidFill>
                  <a:schemeClr val="bg1"/>
                </a:solidFill>
                <a:latin typeface="Calibri" pitchFamily="34" charset="0"/>
              </a:defRPr>
            </a:lvl3pPr>
            <a:lvl4pPr marL="1600200" indent="-228600" algn="l" rtl="0" eaLnBrk="0" fontAlgn="base" hangingPunct="0">
              <a:spcBef>
                <a:spcPct val="20000"/>
              </a:spcBef>
              <a:spcAft>
                <a:spcPct val="0"/>
              </a:spcAft>
              <a:buChar char="–"/>
              <a:defRPr sz="1400">
                <a:solidFill>
                  <a:schemeClr val="bg1"/>
                </a:solidFill>
                <a:latin typeface="Calibri" pitchFamily="34" charset="0"/>
              </a:defRPr>
            </a:lvl4pPr>
            <a:lvl5pPr marL="2057400" indent="-228600" algn="l" rtl="0" eaLnBrk="0" fontAlgn="base" hangingPunct="0">
              <a:spcBef>
                <a:spcPct val="20000"/>
              </a:spcBef>
              <a:spcAft>
                <a:spcPct val="0"/>
              </a:spcAft>
              <a:buChar char="»"/>
              <a:defRPr sz="1400">
                <a:solidFill>
                  <a:schemeClr val="bg1"/>
                </a:solidFill>
                <a:latin typeface="Calibri" pitchFamily="34"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buNone/>
            </a:pPr>
            <a:r>
              <a:rPr lang="en-US" dirty="0"/>
              <a:t>Duch W (1996) </a:t>
            </a:r>
            <a:r>
              <a:rPr lang="en-US" i="1" dirty="0">
                <a:hlinkClick r:id="rId6"/>
              </a:rPr>
              <a:t>Computational physics of the mind</a:t>
            </a:r>
            <a:r>
              <a:rPr lang="en-US" dirty="0"/>
              <a:t>. </a:t>
            </a:r>
            <a:r>
              <a:rPr lang="en-US" dirty="0" smtClean="0"/>
              <a:t>Computer </a:t>
            </a:r>
            <a:r>
              <a:rPr lang="en-US" dirty="0"/>
              <a:t>Physics Communication </a:t>
            </a:r>
            <a:r>
              <a:rPr lang="en-US" b="1" dirty="0"/>
              <a:t>97</a:t>
            </a:r>
            <a:r>
              <a:rPr lang="en-US" dirty="0"/>
              <a:t>: 136-153</a:t>
            </a:r>
            <a:endParaRPr lang="en-US" dirty="0" smtClean="0"/>
          </a:p>
          <a:p>
            <a:pPr marL="0" indent="0">
              <a:buNone/>
            </a:pPr>
            <a:r>
              <a:rPr lang="en-US" dirty="0" smtClean="0"/>
              <a:t>Duch</a:t>
            </a:r>
            <a:r>
              <a:rPr lang="en-US" dirty="0"/>
              <a:t>. W. (2019) Mind as a shadow of neurodynamics. </a:t>
            </a:r>
            <a:r>
              <a:rPr lang="en-US" dirty="0">
                <a:hlinkClick r:id="rId7"/>
              </a:rPr>
              <a:t>Physics of Life Reviews</a:t>
            </a:r>
            <a:r>
              <a:rPr lang="en-US" dirty="0"/>
              <a:t> 31</a:t>
            </a:r>
            <a:br>
              <a:rPr lang="en-US" dirty="0"/>
            </a:br>
            <a:endParaRPr lang="pl-PL" dirty="0"/>
          </a:p>
        </p:txBody>
      </p:sp>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p:transition advTm="49918">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547664" y="312738"/>
            <a:ext cx="6577655" cy="563562"/>
          </a:xfrm>
        </p:spPr>
        <p:txBody>
          <a:bodyPr/>
          <a:lstStyle/>
          <a:p>
            <a:r>
              <a:rPr lang="en-US" dirty="0" smtClean="0"/>
              <a:t>Targeted Neuroplasticity Training </a:t>
            </a:r>
            <a:endParaRPr lang="en-US" dirty="0"/>
          </a:p>
        </p:txBody>
      </p:sp>
      <p:sp>
        <p:nvSpPr>
          <p:cNvPr id="6" name="Rectangle 3"/>
          <p:cNvSpPr>
            <a:spLocks noGrp="1" noChangeArrowheads="1"/>
          </p:cNvSpPr>
          <p:nvPr>
            <p:ph sz="half" idx="1"/>
          </p:nvPr>
        </p:nvSpPr>
        <p:spPr>
          <a:xfrm>
            <a:off x="499963" y="4797152"/>
            <a:ext cx="8536533" cy="1728192"/>
          </a:xfrm>
        </p:spPr>
        <p:txBody>
          <a:bodyPr/>
          <a:lstStyle/>
          <a:p>
            <a:pPr marL="0" indent="0" eaLnBrk="1" hangingPunct="1">
              <a:spcBef>
                <a:spcPct val="0"/>
              </a:spcBef>
              <a:buFontTx/>
              <a:buNone/>
            </a:pPr>
            <a:r>
              <a:rPr lang="pl-PL" sz="2000" dirty="0" smtClean="0">
                <a:hlinkClick r:id="rId5"/>
              </a:rPr>
              <a:t>DARPA (2017): </a:t>
            </a:r>
            <a:r>
              <a:rPr lang="pl-PL" sz="2000" dirty="0" smtClean="0"/>
              <a:t>E</a:t>
            </a:r>
            <a:r>
              <a:rPr lang="en-US" sz="2000" dirty="0" err="1" smtClean="0"/>
              <a:t>nhance</a:t>
            </a:r>
            <a:r>
              <a:rPr lang="en-US" sz="2000" dirty="0" smtClean="0"/>
              <a:t> </a:t>
            </a:r>
            <a:r>
              <a:rPr lang="en-US" sz="2000" dirty="0"/>
              <a:t>learning of a wide range of cognitive skills, with a goal of reducing the cost and duration of the Defense Department’s extensive training regimen, while improving outcomes. </a:t>
            </a:r>
            <a:r>
              <a:rPr lang="en-US" sz="2000" dirty="0" smtClean="0"/>
              <a:t>TNT </a:t>
            </a:r>
            <a:r>
              <a:rPr lang="en-US" sz="2000" dirty="0"/>
              <a:t>could accelerate learning and reduce the time needed to train foreign language specialists, intelligence analysts, cryptographers, and others</a:t>
            </a:r>
            <a:r>
              <a:rPr lang="en-US" sz="2000" dirty="0" smtClean="0"/>
              <a:t>.</a:t>
            </a:r>
            <a:r>
              <a:rPr lang="pl-PL" sz="2000" dirty="0" smtClean="0"/>
              <a:t>  </a:t>
            </a:r>
          </a:p>
        </p:txBody>
      </p:sp>
      <p:sp>
        <p:nvSpPr>
          <p:cNvPr id="2" name="AutoShape 2" descr="Image result for tdcs heads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solidFill>
                <a:srgbClr val="FFFFFF"/>
              </a:solidFill>
            </a:endParaRPr>
          </a:p>
        </p:txBody>
      </p:sp>
      <p:sp>
        <p:nvSpPr>
          <p:cNvPr id="3" name="AutoShape 4" descr="Image result for tdcs headse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solidFill>
                <a:srgbClr val="FFFFFF"/>
              </a:solidFill>
            </a:endParaRPr>
          </a:p>
        </p:txBody>
      </p:sp>
      <p:sp>
        <p:nvSpPr>
          <p:cNvPr id="4" name="AutoShape 6" descr="Image result for tdcs headse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solidFill>
                <a:srgbClr val="FFFFFF"/>
              </a:solidFill>
            </a:endParaRPr>
          </a:p>
        </p:txBody>
      </p: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24" y="1124744"/>
            <a:ext cx="7056784" cy="3602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83680123"/>
      </p:ext>
    </p:extLst>
  </p:cSld>
  <p:clrMapOvr>
    <a:masterClrMapping/>
  </p:clrMapOvr>
  <p:transition advTm="73217">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smtClean="0"/>
              <a:t>Brain stimulation</a:t>
            </a:r>
            <a:endParaRPr lang="en-US" dirty="0"/>
          </a:p>
        </p:txBody>
      </p:sp>
      <p:sp>
        <p:nvSpPr>
          <p:cNvPr id="3" name="Symbol zastępczy zawartości 2"/>
          <p:cNvSpPr>
            <a:spLocks noGrp="1"/>
          </p:cNvSpPr>
          <p:nvPr>
            <p:ph idx="1"/>
          </p:nvPr>
        </p:nvSpPr>
        <p:spPr>
          <a:xfrm>
            <a:off x="546845" y="4149080"/>
            <a:ext cx="4457203" cy="2376264"/>
          </a:xfrm>
        </p:spPr>
        <p:txBody>
          <a:bodyPr/>
          <a:lstStyle/>
          <a:p>
            <a:pPr marL="0" indent="0">
              <a:buNone/>
            </a:pPr>
            <a:r>
              <a:rPr lang="en-US" dirty="0" smtClean="0"/>
              <a:t>ECT – Electroconvulsive Therapy</a:t>
            </a:r>
          </a:p>
          <a:p>
            <a:pPr marL="0" indent="0">
              <a:buNone/>
            </a:pPr>
            <a:r>
              <a:rPr lang="en-US" dirty="0" smtClean="0"/>
              <a:t>VNS – </a:t>
            </a:r>
            <a:r>
              <a:rPr lang="en-US" dirty="0" err="1" smtClean="0"/>
              <a:t>Vagus</a:t>
            </a:r>
            <a:r>
              <a:rPr lang="en-US" dirty="0" smtClean="0"/>
              <a:t> Nerve Stimulation</a:t>
            </a:r>
          </a:p>
          <a:p>
            <a:pPr marL="0" indent="0">
              <a:buNone/>
            </a:pPr>
            <a:r>
              <a:rPr lang="en-US" dirty="0" smtClean="0"/>
              <a:t>Ultrasound, laser … stimulation. </a:t>
            </a:r>
          </a:p>
          <a:p>
            <a:pPr marL="0" indent="0">
              <a:buNone/>
            </a:pPr>
            <a:r>
              <a:rPr lang="en-US" dirty="0" smtClean="0"/>
              <a:t>Complex techniques? </a:t>
            </a:r>
            <a:br>
              <a:rPr lang="en-US" dirty="0" smtClean="0"/>
            </a:br>
            <a:r>
              <a:rPr lang="en-US" dirty="0" smtClean="0"/>
              <a:t>Smartphones are also complex. </a:t>
            </a:r>
          </a:p>
          <a:p>
            <a:pPr marL="0" indent="0">
              <a:buNone/>
            </a:pPr>
            <a:r>
              <a:rPr lang="en-US" dirty="0" smtClean="0"/>
              <a:t>Attention? Just stimulate your cortex, </a:t>
            </a:r>
            <a:br>
              <a:rPr lang="en-US" dirty="0" smtClean="0"/>
            </a:br>
            <a:r>
              <a:rPr lang="en-US" dirty="0" smtClean="0"/>
              <a:t>no effort is needed! </a:t>
            </a:r>
          </a:p>
          <a:p>
            <a:pPr marL="0" indent="0">
              <a:buNone/>
            </a:pPr>
            <a:endParaRPr lang="pl-PL" dirty="0"/>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908720"/>
            <a:ext cx="8096250"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5850" y="4000500"/>
            <a:ext cx="42481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48766504"/>
      </p:ext>
    </p:extLst>
  </p:cSld>
  <p:clrMapOvr>
    <a:masterClrMapping/>
  </p:clrMapOvr>
  <mc:AlternateContent xmlns:mc="http://schemas.openxmlformats.org/markup-compatibility/2006" xmlns:p14="http://schemas.microsoft.com/office/powerpoint/2010/main">
    <mc:Choice Requires="p14">
      <p:transition spd="slow" p14:dur="2000" advTm="58451"/>
    </mc:Choice>
    <mc:Fallback xmlns="">
      <p:transition spd="slow" advTm="58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33400" y="152400"/>
            <a:ext cx="7772400" cy="792163"/>
          </a:xfrm>
          <a:effectLst/>
        </p:spPr>
        <p:txBody>
          <a:bodyPr lIns="92075" tIns="46038" rIns="92075" bIns="46038"/>
          <a:lstStyle/>
          <a:p>
            <a:pPr eaLnBrk="1" hangingPunct="1"/>
            <a:r>
              <a:rPr lang="en-US" altLang="pl-PL" dirty="0" smtClean="0">
                <a:effectLst>
                  <a:outerShdw blurRad="38100" dist="38100" dir="2700000" algn="tl">
                    <a:srgbClr val="000000">
                      <a:alpha val="43137"/>
                    </a:srgbClr>
                  </a:outerShdw>
                </a:effectLst>
              </a:rPr>
              <a:t>HD EEG/DCS? </a:t>
            </a:r>
          </a:p>
        </p:txBody>
      </p:sp>
      <p:sp>
        <p:nvSpPr>
          <p:cNvPr id="24579" name="Rectangle 3"/>
          <p:cNvSpPr>
            <a:spLocks noGrp="1" noChangeArrowheads="1"/>
          </p:cNvSpPr>
          <p:nvPr>
            <p:ph idx="1"/>
          </p:nvPr>
        </p:nvSpPr>
        <p:spPr>
          <a:xfrm>
            <a:off x="507332" y="1029270"/>
            <a:ext cx="3344588" cy="3157910"/>
          </a:xfrm>
        </p:spPr>
        <p:txBody>
          <a:bodyPr lIns="92075" tIns="46038" rIns="92075" bIns="46038"/>
          <a:lstStyle/>
          <a:p>
            <a:pPr marL="0" indent="0" eaLnBrk="1" hangingPunct="1">
              <a:spcBef>
                <a:spcPct val="0"/>
              </a:spcBef>
              <a:buFontTx/>
              <a:buNone/>
            </a:pPr>
            <a:r>
              <a:rPr lang="en-US" altLang="pl-PL" dirty="0" smtClean="0"/>
              <a:t>EEG electrodes + DCS.  </a:t>
            </a:r>
          </a:p>
          <a:p>
            <a:pPr marL="0" indent="0" eaLnBrk="1" hangingPunct="1">
              <a:spcBef>
                <a:spcPct val="0"/>
              </a:spcBef>
              <a:buFontTx/>
              <a:buNone/>
            </a:pPr>
            <a:r>
              <a:rPr lang="en-US" altLang="pl-PL" dirty="0" smtClean="0"/>
              <a:t>Reading brain states</a:t>
            </a:r>
            <a:br>
              <a:rPr lang="en-US" altLang="pl-PL" dirty="0" smtClean="0"/>
            </a:br>
            <a:r>
              <a:rPr lang="en-US" altLang="pl-PL" dirty="0" smtClean="0"/>
              <a:t> =&gt; transforming to common space </a:t>
            </a:r>
            <a:br>
              <a:rPr lang="en-US" altLang="pl-PL" dirty="0" smtClean="0"/>
            </a:br>
            <a:r>
              <a:rPr lang="en-US" altLang="pl-PL" dirty="0" smtClean="0"/>
              <a:t>=&gt; </a:t>
            </a:r>
            <a:r>
              <a:rPr lang="en-US" altLang="pl-PL" dirty="0"/>
              <a:t> </a:t>
            </a:r>
            <a:r>
              <a:rPr lang="en-US" altLang="pl-PL" dirty="0" smtClean="0"/>
              <a:t>duplicating in other brains </a:t>
            </a:r>
            <a:r>
              <a:rPr lang="en-US" altLang="pl-PL" dirty="0"/>
              <a:t/>
            </a:r>
            <a:br>
              <a:rPr lang="en-US" altLang="pl-PL" dirty="0"/>
            </a:br>
            <a:r>
              <a:rPr lang="en-US" altLang="pl-PL" dirty="0" smtClean="0"/>
              <a:t>Applications: </a:t>
            </a:r>
          </a:p>
          <a:p>
            <a:pPr marL="0" indent="0" eaLnBrk="1" hangingPunct="1">
              <a:spcBef>
                <a:spcPct val="0"/>
              </a:spcBef>
              <a:buFontTx/>
              <a:buNone/>
            </a:pPr>
            <a:r>
              <a:rPr lang="en-US" altLang="pl-PL" dirty="0" smtClean="0"/>
              <a:t>depression, neuro-plasticity, pain, psychosomatic disorders, teaching!</a:t>
            </a:r>
          </a:p>
        </p:txBody>
      </p:sp>
      <p:sp>
        <p:nvSpPr>
          <p:cNvPr id="34821" name="Rectangle 5"/>
          <p:cNvSpPr>
            <a:spLocks noChangeArrowheads="1"/>
          </p:cNvSpPr>
          <p:nvPr/>
        </p:nvSpPr>
        <p:spPr bwMode="auto">
          <a:xfrm>
            <a:off x="507330" y="4187180"/>
            <a:ext cx="3272581" cy="1762100"/>
          </a:xfrm>
          <a:prstGeom prst="rect">
            <a:avLst/>
          </a:prstGeom>
          <a:noFill/>
          <a:ln w="9525">
            <a:noFill/>
            <a:miter lim="800000"/>
            <a:headEnd/>
            <a:tailEnd/>
          </a:ln>
        </p:spPr>
        <p:txBody>
          <a:bodyPr lIns="92075" tIns="46038" rIns="92075" bIns="46038"/>
          <a:lstStyle/>
          <a:p>
            <a:pPr algn="l">
              <a:tabLst>
                <a:tab pos="0" algn="l"/>
              </a:tabLst>
              <a:defRPr/>
            </a:pPr>
            <a:r>
              <a:rPr lang="en-US" altLang="pl-PL" sz="2000" dirty="0" err="1" smtClean="0">
                <a:latin typeface="+mn-lt"/>
              </a:rPr>
              <a:t>Multielectrode</a:t>
            </a:r>
            <a:r>
              <a:rPr lang="en-US" altLang="pl-PL" sz="2000" dirty="0" smtClean="0">
                <a:latin typeface="+mn-lt"/>
              </a:rPr>
              <a:t> DCS stimulation with 256 electrodes induces changes  in the brain increasing neuroplasticity.</a:t>
            </a:r>
          </a:p>
          <a:p>
            <a:pPr algn="l">
              <a:tabLst>
                <a:tab pos="0" algn="l"/>
              </a:tabLst>
              <a:defRPr/>
            </a:pPr>
            <a:endParaRPr lang="en-US" altLang="pl-PL" sz="2000" dirty="0">
              <a:latin typeface="+mn-lt"/>
            </a:endParaRPr>
          </a:p>
        </p:txBody>
      </p:sp>
      <p:pic>
        <p:nvPicPr>
          <p:cNvPr id="615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1023463"/>
            <a:ext cx="5065364" cy="499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62297557"/>
      </p:ext>
    </p:extLst>
  </p:cSld>
  <p:clrMapOvr>
    <a:masterClrMapping/>
  </p:clrMapOvr>
  <mc:AlternateContent xmlns:mc="http://schemas.openxmlformats.org/markup-compatibility/2006" xmlns:p14="http://schemas.microsoft.com/office/powerpoint/2010/main">
    <mc:Choice Requires="p14">
      <p:transition spd="slow" p14:dur="2000" advTm="53772"/>
    </mc:Choice>
    <mc:Fallback xmlns="">
      <p:transition spd="slow" advTm="53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547664" y="129134"/>
            <a:ext cx="6577655" cy="563562"/>
          </a:xfrm>
        </p:spPr>
        <p:txBody>
          <a:bodyPr/>
          <a:lstStyle/>
          <a:p>
            <a:pPr eaLnBrk="1" hangingPunct="1">
              <a:defRPr/>
            </a:pPr>
            <a:r>
              <a:rPr lang="en-US" dirty="0" smtClean="0"/>
              <a:t>Epilepsy</a:t>
            </a:r>
            <a:endParaRPr lang="pl-PL" dirty="0" smtClean="0"/>
          </a:p>
        </p:txBody>
      </p:sp>
      <p:sp>
        <p:nvSpPr>
          <p:cNvPr id="6" name="Rectangle 3"/>
          <p:cNvSpPr>
            <a:spLocks noGrp="1" noChangeArrowheads="1"/>
          </p:cNvSpPr>
          <p:nvPr>
            <p:ph sz="half" idx="1"/>
          </p:nvPr>
        </p:nvSpPr>
        <p:spPr>
          <a:xfrm>
            <a:off x="157008" y="6108699"/>
            <a:ext cx="8735472" cy="741721"/>
          </a:xfrm>
        </p:spPr>
        <p:txBody>
          <a:bodyPr/>
          <a:lstStyle/>
          <a:p>
            <a:pPr marL="0" indent="0" eaLnBrk="1" hangingPunct="1">
              <a:spcBef>
                <a:spcPct val="0"/>
              </a:spcBef>
              <a:buFontTx/>
              <a:buNone/>
            </a:pPr>
            <a:r>
              <a:rPr lang="en-US" sz="2000" dirty="0" smtClean="0"/>
              <a:t>1% of population suffers from epilepsy, if pharmacology does not help </a:t>
            </a:r>
            <a:r>
              <a:rPr lang="en-US" sz="2000" dirty="0" err="1" smtClean="0"/>
              <a:t>neurostimulation</a:t>
            </a:r>
            <a:r>
              <a:rPr lang="en-US" sz="2000" dirty="0" smtClean="0"/>
              <a:t> based on close loop may help – RNS system is now commercial</a:t>
            </a:r>
            <a:r>
              <a:rPr lang="pl-PL" sz="2000" dirty="0" smtClean="0"/>
              <a:t>. </a:t>
            </a:r>
          </a:p>
        </p:txBody>
      </p:sp>
      <p:sp>
        <p:nvSpPr>
          <p:cNvPr id="2" name="AutoShape 2" descr="Image result for tdcs heads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solidFill>
                <a:srgbClr val="FFFFFF"/>
              </a:solidFill>
            </a:endParaRPr>
          </a:p>
        </p:txBody>
      </p:sp>
      <p:sp>
        <p:nvSpPr>
          <p:cNvPr id="3" name="AutoShape 4" descr="Image result for tdcs headse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solidFill>
                <a:srgbClr val="FFFFFF"/>
              </a:solidFill>
            </a:endParaRPr>
          </a:p>
        </p:txBody>
      </p:sp>
      <p:sp>
        <p:nvSpPr>
          <p:cNvPr id="4" name="AutoShape 6" descr="Image result for tdcs headse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solidFill>
                <a:srgbClr val="FFFFFF"/>
              </a:solidFill>
            </a:endParaRPr>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749300"/>
            <a:ext cx="8890000" cy="535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69932738"/>
      </p:ext>
    </p:extLst>
  </p:cSld>
  <p:clrMapOvr>
    <a:masterClrMapping/>
  </p:clrMapOvr>
  <p:transition advTm="43815">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5650" y="188566"/>
            <a:ext cx="7772400" cy="792162"/>
          </a:xfrm>
        </p:spPr>
        <p:txBody>
          <a:bodyPr/>
          <a:lstStyle/>
          <a:p>
            <a:r>
              <a:rPr lang="en-US" dirty="0" smtClean="0"/>
              <a:t>BCBI for learning</a:t>
            </a:r>
            <a:endParaRPr lang="en-US" dirty="0"/>
          </a:p>
        </p:txBody>
      </p:sp>
      <p:sp>
        <p:nvSpPr>
          <p:cNvPr id="3" name="Symbol zastępczy zawartości 2"/>
          <p:cNvSpPr>
            <a:spLocks noGrp="1"/>
          </p:cNvSpPr>
          <p:nvPr>
            <p:ph idx="1"/>
          </p:nvPr>
        </p:nvSpPr>
        <p:spPr>
          <a:xfrm>
            <a:off x="685800" y="1196801"/>
            <a:ext cx="8350250" cy="5040511"/>
          </a:xfrm>
        </p:spPr>
        <p:txBody>
          <a:bodyPr>
            <a:normAutofit/>
          </a:bodyPr>
          <a:lstStyle/>
          <a:p>
            <a:pPr marL="457200" indent="-457200">
              <a:buFont typeface="+mj-lt"/>
              <a:buAutoNum type="arabicPeriod"/>
            </a:pPr>
            <a:r>
              <a:rPr lang="en-US" b="1" dirty="0" smtClean="0"/>
              <a:t>Teaching skills by stimulating cortex: </a:t>
            </a:r>
            <a:r>
              <a:rPr lang="en-US" dirty="0" err="1" smtClean="0"/>
              <a:t>microstimulation</a:t>
            </a:r>
            <a:r>
              <a:rPr lang="en-US" dirty="0" smtClean="0"/>
              <a:t> </a:t>
            </a:r>
            <a:br>
              <a:rPr lang="en-US" dirty="0" smtClean="0"/>
            </a:br>
            <a:r>
              <a:rPr lang="en-US" dirty="0" smtClean="0"/>
              <a:t>too low to evoke muscle activation, applied in premotor </a:t>
            </a:r>
            <a:br>
              <a:rPr lang="en-US" dirty="0" smtClean="0"/>
            </a:br>
            <a:r>
              <a:rPr lang="en-US" dirty="0" smtClean="0"/>
              <a:t>cortex, instructed specific actions. </a:t>
            </a:r>
            <a:br>
              <a:rPr lang="en-US" dirty="0" smtClean="0"/>
            </a:br>
            <a:r>
              <a:rPr lang="en-US" dirty="0" err="1" smtClean="0"/>
              <a:t>Mazurek</a:t>
            </a:r>
            <a:r>
              <a:rPr lang="en-US" dirty="0" smtClean="0"/>
              <a:t> &amp; </a:t>
            </a:r>
            <a:r>
              <a:rPr lang="en-US" dirty="0" err="1" smtClean="0"/>
              <a:t>Schieber</a:t>
            </a:r>
            <a:r>
              <a:rPr lang="en-US" dirty="0" smtClean="0"/>
              <a:t> (2017). Injecting Instructions into Premotor Cortex. </a:t>
            </a:r>
          </a:p>
          <a:p>
            <a:pPr marL="457200" indent="-457200">
              <a:buFont typeface="+mj-lt"/>
              <a:buAutoNum type="arabicPeriod"/>
            </a:pPr>
            <a:r>
              <a:rPr lang="en-US" dirty="0" err="1" smtClean="0"/>
              <a:t>Eugster</a:t>
            </a:r>
            <a:r>
              <a:rPr lang="en-US" dirty="0" smtClean="0"/>
              <a:t> et al. (2016). Natural brain-information interfaces: </a:t>
            </a:r>
            <a:r>
              <a:rPr lang="pl-PL" dirty="0" smtClean="0"/>
              <a:t/>
            </a:r>
            <a:br>
              <a:rPr lang="pl-PL" dirty="0" smtClean="0"/>
            </a:br>
            <a:r>
              <a:rPr lang="en-US" dirty="0" smtClean="0"/>
              <a:t>Recommending information by relevance inferred from brain signals.  </a:t>
            </a:r>
            <a:r>
              <a:rPr lang="en-US" dirty="0"/>
              <a:t/>
            </a:r>
            <a:br>
              <a:rPr lang="en-US" dirty="0"/>
            </a:br>
            <a:r>
              <a:rPr lang="en-US" dirty="0"/>
              <a:t>Your brain knows better what is interesting than you </a:t>
            </a:r>
            <a:r>
              <a:rPr lang="en-US" dirty="0" smtClean="0"/>
              <a:t>do, so use EEG to  model </a:t>
            </a:r>
            <a:r>
              <a:rPr lang="en-US" dirty="0"/>
              <a:t>search </a:t>
            </a:r>
            <a:r>
              <a:rPr lang="en-US" dirty="0" smtClean="0"/>
              <a:t>intent while searching, watching or analyzing data.</a:t>
            </a:r>
          </a:p>
          <a:p>
            <a:pPr marL="457200" indent="-457200">
              <a:buFont typeface="+mj-lt"/>
              <a:buAutoNum type="arabicPeriod"/>
            </a:pPr>
            <a:r>
              <a:rPr lang="en-US" dirty="0" smtClean="0"/>
              <a:t>Externally induced frontoparietal synchronization modulates network dynamics &amp; enhances working memory performance (</a:t>
            </a:r>
            <a:r>
              <a:rPr lang="en-US" dirty="0" err="1"/>
              <a:t>Violante</a:t>
            </a:r>
            <a:r>
              <a:rPr lang="en-US" dirty="0"/>
              <a:t> et </a:t>
            </a:r>
            <a:r>
              <a:rPr lang="en-US" dirty="0" smtClean="0"/>
              <a:t>al 2017</a:t>
            </a:r>
            <a:r>
              <a:rPr lang="en-US" dirty="0"/>
              <a:t>). </a:t>
            </a:r>
          </a:p>
          <a:p>
            <a:pPr marL="457200" indent="-457200">
              <a:buFont typeface="+mj-lt"/>
              <a:buAutoNum type="arabicPeriod"/>
            </a:pPr>
            <a:r>
              <a:rPr lang="en-US" dirty="0" smtClean="0"/>
              <a:t>Neuroimaging based assessment strategy may provide an objective means of evaluating learning outcomes in the application of </a:t>
            </a:r>
            <a:r>
              <a:rPr lang="en-US" b="1" dirty="0" smtClean="0"/>
              <a:t>Universal Design for Learning </a:t>
            </a:r>
            <a:r>
              <a:rPr lang="en-US" dirty="0" smtClean="0"/>
              <a:t>(UDL)</a:t>
            </a:r>
            <a:r>
              <a:rPr lang="pl-PL" dirty="0" smtClean="0"/>
              <a:t>, </a:t>
            </a:r>
            <a:r>
              <a:rPr lang="en-US" dirty="0" smtClean="0"/>
              <a:t>an educational framework created to guide the development of flexible learning environments that adapt to individual learning differences. </a:t>
            </a:r>
            <a:endParaRPr lang="en-US" dirty="0"/>
          </a:p>
        </p:txBody>
      </p:sp>
      <p:pic>
        <p:nvPicPr>
          <p:cNvPr id="4" name="Picture 5" descr="http://soterixmedical.com/static/images/hdimages/mxn-Neurotargeting1-compress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7291" y="-8359"/>
            <a:ext cx="14382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36948316"/>
      </p:ext>
    </p:extLst>
  </p:cSld>
  <p:clrMapOvr>
    <a:masterClrMapping/>
  </p:clrMapOvr>
  <mc:AlternateContent xmlns:mc="http://schemas.openxmlformats.org/markup-compatibility/2006" xmlns:p14="http://schemas.microsoft.com/office/powerpoint/2010/main">
    <mc:Choice Requires="p14">
      <p:transition spd="slow" p14:dur="2000" advTm="154735"/>
    </mc:Choice>
    <mc:Fallback xmlns="">
      <p:transition spd="slow" advTm="154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33400" y="152400"/>
            <a:ext cx="7772400" cy="792163"/>
          </a:xfrm>
          <a:effectLst/>
        </p:spPr>
        <p:txBody>
          <a:bodyPr lIns="92075" tIns="46038" rIns="92075" bIns="46038"/>
          <a:lstStyle/>
          <a:p>
            <a:pPr eaLnBrk="1" hangingPunct="1"/>
            <a:r>
              <a:rPr lang="en-US" altLang="pl-PL" dirty="0" smtClean="0">
                <a:effectLst>
                  <a:outerShdw blurRad="38100" dist="38100" dir="2700000" algn="tl">
                    <a:srgbClr val="000000">
                      <a:alpha val="43137"/>
                    </a:srgbClr>
                  </a:outerShdw>
                </a:effectLst>
              </a:rPr>
              <a:t>Synchronize PFC/PC</a:t>
            </a:r>
          </a:p>
        </p:txBody>
      </p:sp>
      <p:sp>
        <p:nvSpPr>
          <p:cNvPr id="24579" name="Rectangle 3"/>
          <p:cNvSpPr>
            <a:spLocks noGrp="1" noChangeArrowheads="1"/>
          </p:cNvSpPr>
          <p:nvPr>
            <p:ph idx="1"/>
          </p:nvPr>
        </p:nvSpPr>
        <p:spPr>
          <a:xfrm>
            <a:off x="226656" y="836712"/>
            <a:ext cx="8809840" cy="699889"/>
          </a:xfrm>
        </p:spPr>
        <p:txBody>
          <a:bodyPr lIns="92075" tIns="46038" rIns="92075" bIns="46038"/>
          <a:lstStyle/>
          <a:p>
            <a:pPr marL="0" indent="0" eaLnBrk="1" hangingPunct="1">
              <a:spcBef>
                <a:spcPct val="0"/>
              </a:spcBef>
              <a:buFontTx/>
              <a:buNone/>
            </a:pPr>
            <a:r>
              <a:rPr lang="en-US" altLang="pl-PL" dirty="0" err="1"/>
              <a:t>Violante</a:t>
            </a:r>
            <a:r>
              <a:rPr lang="en-US" altLang="pl-PL" dirty="0"/>
              <a:t>, I.R. et al. Externally induced frontoparietal synchronization modulates network dynamics and enhances working memory performance. </a:t>
            </a:r>
            <a:r>
              <a:rPr lang="en-US" altLang="pl-PL" dirty="0" err="1"/>
              <a:t>ELife</a:t>
            </a:r>
            <a:r>
              <a:rPr lang="en-US" altLang="pl-PL" dirty="0"/>
              <a:t>, 6 (2017). </a:t>
            </a: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72" y="1587252"/>
            <a:ext cx="8972324" cy="2489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88" y="4005064"/>
            <a:ext cx="8890000" cy="279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33822794"/>
      </p:ext>
    </p:extLst>
  </p:cSld>
  <p:clrMapOvr>
    <a:masterClrMapping/>
  </p:clrMapOvr>
  <mc:AlternateContent xmlns:mc="http://schemas.openxmlformats.org/markup-compatibility/2006" xmlns:p14="http://schemas.microsoft.com/office/powerpoint/2010/main">
    <mc:Choice Requires="p14">
      <p:transition spd="slow" p14:dur="2000" advTm="16481"/>
    </mc:Choice>
    <mc:Fallback xmlns="">
      <p:transition spd="slow" advTm="16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7584" y="2420888"/>
            <a:ext cx="7772400" cy="1728192"/>
          </a:xfrm>
        </p:spPr>
        <p:txBody>
          <a:bodyPr/>
          <a:lstStyle/>
          <a:p>
            <a:r>
              <a:rPr lang="en-US" sz="4400" dirty="0" smtClean="0"/>
              <a:t>Fingerprints of mental activity</a:t>
            </a:r>
            <a:endParaRPr lang="pl-PL" sz="4400" dirty="0"/>
          </a:p>
        </p:txBody>
      </p:sp>
      <p:pic>
        <p:nvPicPr>
          <p:cNvPr id="3" name="Dźwię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31585836"/>
      </p:ext>
    </p:extLst>
  </p:cSld>
  <p:clrMapOvr>
    <a:masterClrMapping/>
  </p:clrMapOvr>
  <mc:AlternateContent xmlns:mc="http://schemas.openxmlformats.org/markup-compatibility/2006" xmlns:p14="http://schemas.microsoft.com/office/powerpoint/2010/main">
    <mc:Choice Requires="p14">
      <p:transition spd="slow" p14:dur="2000" advTm="12906"/>
    </mc:Choice>
    <mc:Fallback xmlns="">
      <p:transition spd="slow" advTm="12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5650" y="188566"/>
            <a:ext cx="7772400" cy="792162"/>
          </a:xfrm>
        </p:spPr>
        <p:txBody>
          <a:bodyPr/>
          <a:lstStyle/>
          <a:p>
            <a:r>
              <a:rPr lang="en-US" dirty="0"/>
              <a:t>Possible form of </a:t>
            </a:r>
            <a:r>
              <a:rPr lang="en-US" dirty="0" smtClean="0"/>
              <a:t>Brain Fingerprints</a:t>
            </a:r>
            <a:endParaRPr lang="en-US" dirty="0"/>
          </a:p>
        </p:txBody>
      </p:sp>
      <p:sp>
        <p:nvSpPr>
          <p:cNvPr id="3" name="Symbol zastępczy zawartości 2"/>
          <p:cNvSpPr>
            <a:spLocks noGrp="1"/>
          </p:cNvSpPr>
          <p:nvPr>
            <p:ph idx="1"/>
          </p:nvPr>
        </p:nvSpPr>
        <p:spPr>
          <a:xfrm>
            <a:off x="685800" y="1125538"/>
            <a:ext cx="8278688" cy="5471814"/>
          </a:xfrm>
        </p:spPr>
        <p:txBody>
          <a:bodyPr>
            <a:noAutofit/>
          </a:bodyPr>
          <a:lstStyle/>
          <a:p>
            <a:pPr marL="0" indent="0">
              <a:buNone/>
            </a:pPr>
            <a:r>
              <a:rPr lang="en-US" b="1" dirty="0" smtClean="0"/>
              <a:t>How to link patterns of brain activity to active regions/networks, S(M)</a:t>
            </a:r>
            <a:r>
              <a:rPr lang="en-US" b="1" dirty="0" smtClean="0">
                <a:sym typeface="Wingdings" panose="05000000000000000000" pitchFamily="2" charset="2"/>
              </a:rPr>
              <a:t>S(B)</a:t>
            </a:r>
            <a:endParaRPr lang="en-US" b="1" dirty="0" smtClean="0"/>
          </a:p>
          <a:p>
            <a:pPr marL="0" indent="0">
              <a:buNone/>
            </a:pPr>
            <a:r>
              <a:rPr lang="en-US" b="1" dirty="0" smtClean="0"/>
              <a:t>fMRI</a:t>
            </a:r>
            <a:r>
              <a:rPr lang="en-US" dirty="0" smtClean="0"/>
              <a:t>: BFP is based on </a:t>
            </a:r>
            <a:r>
              <a:rPr lang="en-US" b="1" dirty="0" smtClean="0"/>
              <a:t>V(</a:t>
            </a:r>
            <a:r>
              <a:rPr lang="en-US" b="1" dirty="0" err="1" smtClean="0"/>
              <a:t>X,t</a:t>
            </a:r>
            <a:r>
              <a:rPr lang="en-US" b="1" dirty="0" smtClean="0"/>
              <a:t>)</a:t>
            </a:r>
            <a:r>
              <a:rPr lang="en-US" dirty="0" smtClean="0"/>
              <a:t> voxel intensity of fMRI BOLD signal changes, </a:t>
            </a:r>
            <a:br>
              <a:rPr lang="en-US" dirty="0" smtClean="0"/>
            </a:br>
            <a:r>
              <a:rPr lang="en-US" dirty="0" smtClean="0"/>
              <a:t>contrasted between task and reference activity or resting state. </a:t>
            </a:r>
            <a:br>
              <a:rPr lang="en-US" dirty="0" smtClean="0"/>
            </a:br>
            <a:r>
              <a:rPr lang="en-US" b="1" dirty="0" smtClean="0"/>
              <a:t>EEG</a:t>
            </a:r>
            <a:r>
              <a:rPr lang="en-US" dirty="0" smtClean="0"/>
              <a:t>: spatial, </a:t>
            </a:r>
            <a:r>
              <a:rPr lang="en-US" dirty="0" err="1" smtClean="0"/>
              <a:t>spatio</a:t>
            </a:r>
            <a:r>
              <a:rPr lang="en-US" dirty="0" smtClean="0"/>
              <a:t>-temporal, ERP maps/shapes, coherence, various phase synchronization indices.</a:t>
            </a:r>
            <a:br>
              <a:rPr lang="en-US" dirty="0" smtClean="0"/>
            </a:br>
            <a:endParaRPr lang="en-US" sz="1000" b="1" dirty="0" smtClean="0"/>
          </a:p>
          <a:p>
            <a:pPr marL="457200" indent="-457200" fontAlgn="base">
              <a:buFont typeface="+mj-lt"/>
              <a:buAutoNum type="arabicPeriod"/>
            </a:pPr>
            <a:r>
              <a:rPr lang="en-US" b="1" dirty="0" smtClean="0"/>
              <a:t>Spatial/Power</a:t>
            </a:r>
            <a:r>
              <a:rPr lang="en-US" dirty="0" smtClean="0"/>
              <a:t>: direct localization/reconstruction of sources. </a:t>
            </a:r>
          </a:p>
          <a:p>
            <a:pPr marL="457200" indent="-457200" fontAlgn="base">
              <a:buFont typeface="+mj-lt"/>
              <a:buAutoNum type="arabicPeriod"/>
            </a:pPr>
            <a:r>
              <a:rPr lang="en-US" b="1" dirty="0" smtClean="0"/>
              <a:t>Spatial/Synch</a:t>
            </a:r>
            <a:r>
              <a:rPr lang="en-US" dirty="0" smtClean="0"/>
              <a:t>: changes in functional graph network structure.</a:t>
            </a:r>
          </a:p>
          <a:p>
            <a:pPr marL="457200" indent="-457200" fontAlgn="base">
              <a:buFont typeface="+mj-lt"/>
              <a:buAutoNum type="arabicPeriod"/>
            </a:pPr>
            <a:r>
              <a:rPr lang="en-US" b="1" dirty="0" smtClean="0"/>
              <a:t>Frequency/Power</a:t>
            </a:r>
            <a:r>
              <a:rPr lang="en-US" dirty="0" smtClean="0"/>
              <a:t>: ERS/ERD smoothed patterns E(</a:t>
            </a:r>
            <a:r>
              <a:rPr lang="en-US" dirty="0" err="1" smtClean="0"/>
              <a:t>X,t,f</a:t>
            </a:r>
            <a:r>
              <a:rPr lang="en-US" dirty="0" smtClean="0"/>
              <a:t>).</a:t>
            </a:r>
          </a:p>
          <a:p>
            <a:pPr marL="457200" indent="-457200" fontAlgn="base">
              <a:buFont typeface="+mj-lt"/>
              <a:buAutoNum type="arabicPeriod"/>
            </a:pPr>
            <a:r>
              <a:rPr lang="en-US" b="1" dirty="0" smtClean="0"/>
              <a:t>ERP power maps</a:t>
            </a:r>
            <a:r>
              <a:rPr lang="en-US" dirty="0" smtClean="0"/>
              <a:t>:  </a:t>
            </a:r>
            <a:r>
              <a:rPr lang="en-US" dirty="0" err="1" smtClean="0"/>
              <a:t>spatio</a:t>
            </a:r>
            <a:r>
              <a:rPr lang="en-US" dirty="0" smtClean="0"/>
              <a:t>-temporal averaged energy distributions.</a:t>
            </a:r>
          </a:p>
          <a:p>
            <a:pPr marL="457200" indent="-457200" fontAlgn="base">
              <a:buFont typeface="+mj-lt"/>
              <a:buAutoNum type="arabicPeriod"/>
            </a:pPr>
            <a:r>
              <a:rPr lang="en-US" b="1" dirty="0" smtClean="0"/>
              <a:t>EEG decomposition into components:</a:t>
            </a:r>
            <a:r>
              <a:rPr lang="en-US" dirty="0" smtClean="0"/>
              <a:t> ICA, CCA, tensor, RP ... </a:t>
            </a:r>
          </a:p>
          <a:p>
            <a:pPr marL="457200" indent="-457200" fontAlgn="base">
              <a:buFont typeface="+mj-lt"/>
              <a:buAutoNum type="arabicPeriod"/>
            </a:pPr>
            <a:r>
              <a:rPr lang="en-US" b="1" dirty="0" smtClean="0"/>
              <a:t>EEG </a:t>
            </a:r>
            <a:r>
              <a:rPr lang="en-US" dirty="0" smtClean="0"/>
              <a:t>microstates, sequences &amp; transitions, dynamics in ROI space.  </a:t>
            </a:r>
          </a:p>
          <a:p>
            <a:pPr marL="457200" indent="-457200" fontAlgn="base">
              <a:buFont typeface="+mj-lt"/>
              <a:buAutoNum type="arabicPeriod"/>
            </a:pPr>
            <a:r>
              <a:rPr lang="en-US" dirty="0" smtClean="0"/>
              <a:t>Spectral fingerprinting (MEG, EEG), power distributions.  </a:t>
            </a:r>
            <a:endParaRPr lang="en-US" sz="1000" dirty="0" smtClean="0"/>
          </a:p>
          <a:p>
            <a:pPr marL="457200" indent="-457200" fontAlgn="base">
              <a:buFont typeface="+mj-lt"/>
              <a:buAutoNum type="arabicPeriod"/>
            </a:pPr>
            <a:r>
              <a:rPr lang="en-US" dirty="0" smtClean="0"/>
              <a:t>Model-based: </a:t>
            </a:r>
            <a:r>
              <a:rPr lang="en-US" b="1" dirty="0" smtClean="0"/>
              <a:t>The Virtual Brain</a:t>
            </a:r>
            <a:r>
              <a:rPr lang="en-US" dirty="0" smtClean="0"/>
              <a:t>, integrating EEG/neuroimaging data. </a:t>
            </a:r>
          </a:p>
          <a:p>
            <a:pPr marL="0" indent="0">
              <a:buNone/>
            </a:pPr>
            <a:r>
              <a:rPr lang="en-US" dirty="0" err="1" smtClean="0"/>
              <a:t>Neuroplastic</a:t>
            </a:r>
            <a:r>
              <a:rPr lang="en-US" dirty="0" smtClean="0"/>
              <a:t> changes of connectomes and functional connections as results of training for optimization of </a:t>
            </a:r>
            <a:r>
              <a:rPr lang="en-US" dirty="0"/>
              <a:t>brain </a:t>
            </a:r>
            <a:r>
              <a:rPr lang="en-US" dirty="0" smtClean="0"/>
              <a:t>processes. </a:t>
            </a:r>
          </a:p>
        </p:txBody>
      </p:sp>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21049779"/>
      </p:ext>
    </p:extLst>
  </p:cSld>
  <p:clrMapOvr>
    <a:masterClrMapping/>
  </p:clrMapOvr>
  <mc:AlternateContent xmlns:mc="http://schemas.openxmlformats.org/markup-compatibility/2006" xmlns:p14="http://schemas.microsoft.com/office/powerpoint/2010/main">
    <mc:Choice Requires="p14">
      <p:transition spd="slow" p14:dur="2000" advTm="35854"/>
    </mc:Choice>
    <mc:Fallback xmlns="">
      <p:transition spd="slow" advTm="35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p:cNvSpPr>
            <a:spLocks noGrp="1"/>
          </p:cNvSpPr>
          <p:nvPr>
            <p:ph type="title"/>
          </p:nvPr>
        </p:nvSpPr>
        <p:spPr>
          <a:xfrm>
            <a:off x="457200" y="274638"/>
            <a:ext cx="8229600" cy="706090"/>
          </a:xfrm>
        </p:spPr>
        <p:txBody>
          <a:bodyPr/>
          <a:lstStyle/>
          <a:p>
            <a:r>
              <a:rPr lang="en-US" sz="3600" dirty="0" smtClean="0">
                <a:effectLst>
                  <a:outerShdw blurRad="38100" dist="38100" dir="2700000" algn="tl">
                    <a:srgbClr val="000000">
                      <a:alpha val="43137"/>
                    </a:srgbClr>
                  </a:outerShdw>
                </a:effectLst>
              </a:rPr>
              <a:t>Biomarkers from neuroimaging</a:t>
            </a:r>
            <a:endParaRPr lang="en-US" sz="3600" dirty="0">
              <a:effectLst>
                <a:outerShdw blurRad="38100" dist="38100" dir="2700000" algn="tl">
                  <a:srgbClr val="000000">
                    <a:alpha val="43137"/>
                  </a:srgbClr>
                </a:outerShdw>
              </a:effectLst>
            </a:endParaRPr>
          </a:p>
        </p:txBody>
      </p:sp>
      <p:sp>
        <p:nvSpPr>
          <p:cNvPr id="9" name="Symbol zastępczy zawartości 8"/>
          <p:cNvSpPr>
            <a:spLocks noGrp="1"/>
          </p:cNvSpPr>
          <p:nvPr>
            <p:ph idx="1"/>
          </p:nvPr>
        </p:nvSpPr>
        <p:spPr>
          <a:xfrm>
            <a:off x="287524" y="6453336"/>
            <a:ext cx="8568952" cy="321061"/>
          </a:xfrm>
        </p:spPr>
        <p:txBody>
          <a:bodyPr/>
          <a:lstStyle/>
          <a:p>
            <a:pPr marL="0" indent="0">
              <a:spcAft>
                <a:spcPts val="1200"/>
              </a:spcAft>
              <a:buNone/>
            </a:pPr>
            <a:r>
              <a:rPr lang="pl-PL" dirty="0" smtClean="0"/>
              <a:t>N. </a:t>
            </a:r>
            <a:r>
              <a:rPr lang="pl-PL" dirty="0" err="1" smtClean="0"/>
              <a:t>Yahata</a:t>
            </a:r>
            <a:r>
              <a:rPr lang="pl-PL" dirty="0" smtClean="0"/>
              <a:t> </a:t>
            </a:r>
            <a:r>
              <a:rPr lang="en-US" dirty="0" smtClean="0"/>
              <a:t>et al</a:t>
            </a:r>
            <a:r>
              <a:rPr lang="pl-PL" dirty="0" smtClean="0"/>
              <a:t>, </a:t>
            </a:r>
            <a:r>
              <a:rPr lang="en-US" i="1" dirty="0"/>
              <a:t>Psychiatry and Clinical Neurosciences </a:t>
            </a:r>
            <a:r>
              <a:rPr lang="en-US" dirty="0" smtClean="0"/>
              <a:t>2017: </a:t>
            </a:r>
            <a:r>
              <a:rPr lang="en-US" b="1" dirty="0" smtClean="0"/>
              <a:t>71</a:t>
            </a:r>
            <a:endParaRPr lang="en-US" dirty="0" smtClean="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0625" y="4295444"/>
            <a:ext cx="2745884" cy="2164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6815" y="4221088"/>
            <a:ext cx="1693697"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96" y="980728"/>
            <a:ext cx="9108504" cy="3314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1420" y="4216928"/>
            <a:ext cx="2728446" cy="2196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16296078"/>
      </p:ext>
    </p:extLst>
  </p:cSld>
  <p:clrMapOvr>
    <a:masterClrMapping/>
  </p:clrMapOvr>
  <mc:AlternateContent xmlns:mc="http://schemas.openxmlformats.org/markup-compatibility/2006" xmlns:p14="http://schemas.microsoft.com/office/powerpoint/2010/main">
    <mc:Choice Requires="p14">
      <p:transition spd="slow" p14:dur="2000" advTm="108613"/>
    </mc:Choice>
    <mc:Fallback xmlns="">
      <p:transition spd="slow" advTm="108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p:cNvSpPr>
            <a:spLocks noGrp="1"/>
          </p:cNvSpPr>
          <p:nvPr>
            <p:ph type="title"/>
          </p:nvPr>
        </p:nvSpPr>
        <p:spPr>
          <a:xfrm>
            <a:off x="457200" y="274638"/>
            <a:ext cx="8229600" cy="706090"/>
          </a:xfrm>
        </p:spPr>
        <p:txBody>
          <a:bodyPr/>
          <a:lstStyle/>
          <a:p>
            <a:r>
              <a:rPr lang="en-US" sz="3600" dirty="0" smtClean="0">
                <a:effectLst>
                  <a:outerShdw blurRad="38100" dist="38100" dir="2700000" algn="tl">
                    <a:srgbClr val="000000">
                      <a:alpha val="43137"/>
                    </a:srgbClr>
                  </a:outerShdw>
                </a:effectLst>
              </a:rPr>
              <a:t>Biomarkers of mental disorders</a:t>
            </a:r>
            <a:endParaRPr lang="en-US" sz="3600" dirty="0">
              <a:effectLst>
                <a:outerShdw blurRad="38100" dist="38100" dir="2700000" algn="tl">
                  <a:srgbClr val="000000">
                    <a:alpha val="43137"/>
                  </a:srgbClr>
                </a:outerShdw>
              </a:effectLst>
            </a:endParaRPr>
          </a:p>
        </p:txBody>
      </p:sp>
      <p:sp>
        <p:nvSpPr>
          <p:cNvPr id="9" name="Symbol zastępczy zawartości 8"/>
          <p:cNvSpPr>
            <a:spLocks noGrp="1"/>
          </p:cNvSpPr>
          <p:nvPr>
            <p:ph idx="1"/>
          </p:nvPr>
        </p:nvSpPr>
        <p:spPr>
          <a:xfrm>
            <a:off x="323528" y="5517232"/>
            <a:ext cx="8568952" cy="897125"/>
          </a:xfrm>
        </p:spPr>
        <p:txBody>
          <a:bodyPr/>
          <a:lstStyle/>
          <a:p>
            <a:pPr marL="0" indent="0">
              <a:spcAft>
                <a:spcPts val="1200"/>
              </a:spcAft>
              <a:buNone/>
            </a:pPr>
            <a:r>
              <a:rPr lang="en-US" dirty="0" smtClean="0"/>
              <a:t>MDD, deep depression, SCZ, </a:t>
            </a:r>
            <a:r>
              <a:rPr lang="pl-PL" dirty="0" smtClean="0"/>
              <a:t>schizo</a:t>
            </a:r>
            <a:r>
              <a:rPr lang="en-US" dirty="0" err="1" smtClean="0"/>
              <a:t>ph</a:t>
            </a:r>
            <a:r>
              <a:rPr lang="pl-PL" dirty="0" err="1" smtClean="0"/>
              <a:t>renia</a:t>
            </a:r>
            <a:r>
              <a:rPr lang="en-US" dirty="0" smtClean="0"/>
              <a:t>, OCD, obsessive-compulsive disorder, ASD autism spectrum disorder.</a:t>
            </a:r>
            <a:r>
              <a:rPr lang="pl-PL" dirty="0" smtClean="0"/>
              <a:t> </a:t>
            </a:r>
            <a:r>
              <a:rPr lang="en-US" dirty="0" smtClean="0"/>
              <a:t>fMRI</a:t>
            </a:r>
            <a:r>
              <a:rPr lang="pl-PL" dirty="0" smtClean="0"/>
              <a:t> </a:t>
            </a:r>
            <a:r>
              <a:rPr lang="en-US" dirty="0" smtClean="0"/>
              <a:t>biomarkers allow for objective diagnosis.</a:t>
            </a:r>
            <a:r>
              <a:rPr lang="pl-PL" dirty="0" smtClean="0"/>
              <a:t>  </a:t>
            </a:r>
            <a:r>
              <a:rPr lang="en-US" dirty="0" smtClean="0"/>
              <a:t/>
            </a:r>
            <a:br>
              <a:rPr lang="en-US" dirty="0" smtClean="0"/>
            </a:br>
            <a:r>
              <a:rPr lang="pl-PL" dirty="0" smtClean="0"/>
              <a:t>N</a:t>
            </a:r>
            <a:r>
              <a:rPr lang="pl-PL" dirty="0"/>
              <a:t>. </a:t>
            </a:r>
            <a:r>
              <a:rPr lang="pl-PL" dirty="0" err="1"/>
              <a:t>Yahata</a:t>
            </a:r>
            <a:r>
              <a:rPr lang="pl-PL" dirty="0"/>
              <a:t> </a:t>
            </a:r>
            <a:r>
              <a:rPr lang="en-US" dirty="0"/>
              <a:t>et al</a:t>
            </a:r>
            <a:r>
              <a:rPr lang="pl-PL" dirty="0"/>
              <a:t>, </a:t>
            </a:r>
            <a:r>
              <a:rPr lang="en-US" i="1" dirty="0"/>
              <a:t>Psychiatry </a:t>
            </a:r>
            <a:r>
              <a:rPr lang="pl-PL" i="1" dirty="0" smtClean="0"/>
              <a:t>&amp;</a:t>
            </a:r>
            <a:r>
              <a:rPr lang="en-US" i="1" dirty="0" smtClean="0"/>
              <a:t> </a:t>
            </a:r>
            <a:r>
              <a:rPr lang="en-US" i="1" dirty="0"/>
              <a:t>Clinical Neurosciences </a:t>
            </a:r>
            <a:r>
              <a:rPr lang="en-US" dirty="0"/>
              <a:t>2017; </a:t>
            </a:r>
            <a:r>
              <a:rPr lang="en-US" b="1" dirty="0"/>
              <a:t>71</a:t>
            </a:r>
            <a:r>
              <a:rPr lang="en-US" dirty="0"/>
              <a:t>: 215–237 </a:t>
            </a:r>
            <a:endParaRPr lang="en-US" dirty="0" smtClean="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 y="1004416"/>
            <a:ext cx="8515350" cy="436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18759197"/>
      </p:ext>
    </p:extLst>
  </p:cSld>
  <p:clrMapOvr>
    <a:masterClrMapping/>
  </p:clrMapOvr>
  <mc:AlternateContent xmlns:mc="http://schemas.openxmlformats.org/markup-compatibility/2006" xmlns:p14="http://schemas.microsoft.com/office/powerpoint/2010/main">
    <mc:Choice Requires="p14">
      <p:transition spd="slow" p14:dur="2000" advTm="51854"/>
    </mc:Choice>
    <mc:Fallback xmlns="">
      <p:transition spd="slow" advTm="51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smtClean="0"/>
              <a:t>Costs of brain diseases</a:t>
            </a:r>
            <a:endParaRPr lang="pl-PL" dirty="0"/>
          </a:p>
        </p:txBody>
      </p:sp>
      <p:sp>
        <p:nvSpPr>
          <p:cNvPr id="3" name="Symbol zastępczy zawartości 2"/>
          <p:cNvSpPr>
            <a:spLocks noGrp="1"/>
          </p:cNvSpPr>
          <p:nvPr>
            <p:ph idx="1"/>
          </p:nvPr>
        </p:nvSpPr>
        <p:spPr>
          <a:xfrm>
            <a:off x="611560" y="980728"/>
            <a:ext cx="8352928" cy="4824536"/>
          </a:xfrm>
        </p:spPr>
        <p:txBody>
          <a:bodyPr>
            <a:noAutofit/>
          </a:bodyPr>
          <a:lstStyle/>
          <a:p>
            <a:pPr marL="0" indent="0">
              <a:spcAft>
                <a:spcPts val="1200"/>
              </a:spcAft>
              <a:buNone/>
            </a:pPr>
            <a:r>
              <a:rPr lang="en-US" dirty="0" smtClean="0"/>
              <a:t>Total cost of brain disorders in EU in 2010: ~ </a:t>
            </a:r>
            <a:r>
              <a:rPr lang="en-US" dirty="0" smtClean="0">
                <a:solidFill>
                  <a:srgbClr val="FFFF00"/>
                </a:solidFill>
              </a:rPr>
              <a:t>800 billion €/year</a:t>
            </a:r>
            <a:r>
              <a:rPr lang="en-US" dirty="0" smtClean="0"/>
              <a:t>, </a:t>
            </a:r>
            <a:br>
              <a:rPr lang="en-US" dirty="0" smtClean="0"/>
            </a:br>
            <a:r>
              <a:rPr lang="en-US" dirty="0" smtClean="0">
                <a:solidFill>
                  <a:srgbClr val="FFFF00"/>
                </a:solidFill>
              </a:rPr>
              <a:t>45% of the total annual health budget of Europe!</a:t>
            </a:r>
            <a:r>
              <a:rPr lang="en-US" sz="1000" dirty="0" smtClean="0"/>
              <a:t/>
            </a:r>
            <a:br>
              <a:rPr lang="en-US" sz="1000" dirty="0" smtClean="0"/>
            </a:br>
            <a:endParaRPr lang="en-US" sz="1000" dirty="0" smtClean="0"/>
          </a:p>
          <a:p>
            <a:pPr marL="0" indent="0">
              <a:spcAft>
                <a:spcPts val="1200"/>
              </a:spcAft>
              <a:buNone/>
            </a:pPr>
            <a:r>
              <a:rPr lang="en-US" dirty="0"/>
              <a:t>~ 180 millions, or 1/3 of all European citizens with at least one brain disorder during their lifetimes. </a:t>
            </a:r>
          </a:p>
          <a:p>
            <a:pPr marL="0" indent="0">
              <a:spcAft>
                <a:spcPts val="1200"/>
              </a:spcAft>
              <a:buNone/>
            </a:pPr>
            <a:r>
              <a:rPr lang="en-US" dirty="0" err="1" smtClean="0"/>
              <a:t>Gustavsson</a:t>
            </a:r>
            <a:r>
              <a:rPr lang="en-US" dirty="0" smtClean="0"/>
              <a:t> et al. (2011). Cost of disorders of the brain in Europe 2010. </a:t>
            </a:r>
            <a:r>
              <a:rPr lang="en-US" i="1" dirty="0" smtClean="0"/>
              <a:t>European </a:t>
            </a:r>
            <a:r>
              <a:rPr lang="en-US" i="1" dirty="0" err="1" smtClean="0"/>
              <a:t>Neuropsychopharmacology</a:t>
            </a:r>
            <a:r>
              <a:rPr lang="en-US" dirty="0" smtClean="0"/>
              <a:t>, </a:t>
            </a:r>
            <a:r>
              <a:rPr lang="en-US" i="1" dirty="0" smtClean="0"/>
              <a:t>21</a:t>
            </a:r>
            <a:r>
              <a:rPr lang="en-US" dirty="0" smtClean="0"/>
              <a:t>(10), 718–779. </a:t>
            </a:r>
            <a:br>
              <a:rPr lang="en-US" dirty="0" smtClean="0"/>
            </a:br>
            <a:r>
              <a:rPr lang="en-US" dirty="0" smtClean="0"/>
              <a:t>China: &gt; 20% of population (~250 </a:t>
            </a:r>
            <a:r>
              <a:rPr lang="en-US" dirty="0" err="1" smtClean="0"/>
              <a:t>mln</a:t>
            </a:r>
            <a:r>
              <a:rPr lang="en-US" dirty="0" smtClean="0"/>
              <a:t>) suffering from brain disorders.  </a:t>
            </a:r>
          </a:p>
          <a:p>
            <a:pPr marL="0" indent="0">
              <a:spcAft>
                <a:spcPts val="1200"/>
              </a:spcAft>
              <a:buNone/>
            </a:pPr>
            <a:r>
              <a:rPr lang="en-US" dirty="0" smtClean="0"/>
              <a:t/>
            </a:r>
            <a:br>
              <a:rPr lang="en-US" dirty="0" smtClean="0"/>
            </a:br>
            <a:r>
              <a:rPr lang="en-US" dirty="0" smtClean="0"/>
              <a:t>Global Brain large initiatives </a:t>
            </a:r>
            <a:br>
              <a:rPr lang="en-US" dirty="0" smtClean="0"/>
            </a:br>
            <a:r>
              <a:rPr lang="en-US" dirty="0" smtClean="0"/>
              <a:t>in North America, Europe</a:t>
            </a:r>
            <a:r>
              <a:rPr lang="en-US" dirty="0"/>
              <a:t>, </a:t>
            </a:r>
            <a:r>
              <a:rPr lang="en-US" dirty="0" smtClean="0"/>
              <a:t/>
            </a:r>
            <a:br>
              <a:rPr lang="en-US" dirty="0" smtClean="0"/>
            </a:br>
            <a:r>
              <a:rPr lang="en-US" dirty="0" smtClean="0"/>
              <a:t>China, Korea, Japan and </a:t>
            </a:r>
            <a:br>
              <a:rPr lang="en-US" dirty="0" smtClean="0"/>
            </a:br>
            <a:r>
              <a:rPr lang="en-US" dirty="0" smtClean="0"/>
              <a:t>Australia/NZ + a few other </a:t>
            </a:r>
            <a:br>
              <a:rPr lang="en-US" dirty="0" smtClean="0"/>
            </a:br>
            <a:r>
              <a:rPr lang="en-US" dirty="0" smtClean="0"/>
              <a:t>countries. </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2488" y="3727723"/>
            <a:ext cx="4572000" cy="2941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Dźwię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49703325"/>
      </p:ext>
    </p:extLst>
  </p:cSld>
  <p:clrMapOvr>
    <a:masterClrMapping/>
  </p:clrMapOvr>
  <mc:AlternateContent xmlns:mc="http://schemas.openxmlformats.org/markup-compatibility/2006" xmlns:p14="http://schemas.microsoft.com/office/powerpoint/2010/main">
    <mc:Choice Requires="p14">
      <p:transition spd="slow" p14:dur="2000" advTm="37982"/>
    </mc:Choice>
    <mc:Fallback xmlns="">
      <p:transition spd="slow" advTm="3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p:cNvSpPr>
            <a:spLocks noGrp="1"/>
          </p:cNvSpPr>
          <p:nvPr>
            <p:ph type="title"/>
          </p:nvPr>
        </p:nvSpPr>
        <p:spPr>
          <a:xfrm>
            <a:off x="457200" y="274638"/>
            <a:ext cx="8229600" cy="706090"/>
          </a:xfrm>
        </p:spPr>
        <p:txBody>
          <a:bodyPr/>
          <a:lstStyle/>
          <a:p>
            <a:r>
              <a:rPr lang="pl-PL" sz="3600" dirty="0" smtClean="0">
                <a:effectLst>
                  <a:outerShdw blurRad="38100" dist="38100" dir="2700000" algn="tl">
                    <a:srgbClr val="000000">
                      <a:alpha val="43137"/>
                    </a:srgbClr>
                  </a:outerShdw>
                </a:effectLst>
              </a:rPr>
              <a:t>ASD: </a:t>
            </a:r>
            <a:r>
              <a:rPr lang="en-US" sz="3600" dirty="0" smtClean="0">
                <a:effectLst>
                  <a:outerShdw blurRad="38100" dist="38100" dir="2700000" algn="tl">
                    <a:srgbClr val="000000">
                      <a:alpha val="43137"/>
                    </a:srgbClr>
                  </a:outerShdw>
                </a:effectLst>
              </a:rPr>
              <a:t>pathological connections</a:t>
            </a:r>
            <a:endParaRPr lang="en-US" sz="3600" dirty="0">
              <a:effectLst>
                <a:outerShdw blurRad="38100" dist="38100" dir="2700000" algn="tl">
                  <a:srgbClr val="000000">
                    <a:alpha val="43137"/>
                  </a:srgbClr>
                </a:outerShdw>
              </a:effectLst>
            </a:endParaRPr>
          </a:p>
        </p:txBody>
      </p:sp>
      <p:sp>
        <p:nvSpPr>
          <p:cNvPr id="9" name="Symbol zastępczy zawartości 8"/>
          <p:cNvSpPr>
            <a:spLocks noGrp="1"/>
          </p:cNvSpPr>
          <p:nvPr>
            <p:ph idx="1"/>
          </p:nvPr>
        </p:nvSpPr>
        <p:spPr>
          <a:xfrm>
            <a:off x="395536" y="6021288"/>
            <a:ext cx="8352928" cy="753109"/>
          </a:xfrm>
        </p:spPr>
        <p:txBody>
          <a:bodyPr/>
          <a:lstStyle/>
          <a:p>
            <a:pPr marL="0" indent="0">
              <a:spcAft>
                <a:spcPts val="1200"/>
              </a:spcAft>
              <a:buNone/>
            </a:pPr>
            <a:r>
              <a:rPr lang="pl-PL" dirty="0" smtClean="0"/>
              <a:t>J.F</a:t>
            </a:r>
            <a:r>
              <a:rPr lang="pl-PL" dirty="0"/>
              <a:t>. </a:t>
            </a:r>
            <a:r>
              <a:rPr lang="pl-PL" dirty="0" err="1" smtClean="0"/>
              <a:t>Glazebrook</a:t>
            </a:r>
            <a:r>
              <a:rPr lang="pl-PL" dirty="0" smtClean="0"/>
              <a:t>, R. </a:t>
            </a:r>
            <a:r>
              <a:rPr lang="pl-PL" dirty="0" err="1" smtClean="0"/>
              <a:t>Wallace</a:t>
            </a:r>
            <a:r>
              <a:rPr lang="pl-PL" dirty="0" smtClean="0"/>
              <a:t>, </a:t>
            </a:r>
            <a:r>
              <a:rPr lang="en-US" dirty="0" smtClean="0"/>
              <a:t>Pathologies </a:t>
            </a:r>
            <a:r>
              <a:rPr lang="en-US" dirty="0"/>
              <a:t>in functional connectivity, feedback </a:t>
            </a:r>
            <a:r>
              <a:rPr lang="en-US" dirty="0" smtClean="0"/>
              <a:t>control</a:t>
            </a:r>
            <a:r>
              <a:rPr lang="pl-PL" dirty="0" smtClean="0"/>
              <a:t> </a:t>
            </a:r>
            <a:r>
              <a:rPr lang="en-US" dirty="0" smtClean="0"/>
              <a:t>and robustness</a:t>
            </a:r>
            <a:r>
              <a:rPr lang="pl-PL" dirty="0" smtClean="0"/>
              <a:t>. </a:t>
            </a:r>
            <a:r>
              <a:rPr lang="en-US" dirty="0" smtClean="0"/>
              <a:t> </a:t>
            </a:r>
            <a:r>
              <a:rPr lang="pl-PL" dirty="0" err="1" smtClean="0"/>
              <a:t>Cogn</a:t>
            </a:r>
            <a:r>
              <a:rPr lang="pl-PL" dirty="0" smtClean="0"/>
              <a:t> </a:t>
            </a:r>
            <a:r>
              <a:rPr lang="pl-PL" dirty="0" err="1"/>
              <a:t>Process</a:t>
            </a:r>
            <a:r>
              <a:rPr lang="pl-PL" dirty="0"/>
              <a:t> (2015) 16:1–16 </a:t>
            </a:r>
            <a:br>
              <a:rPr lang="pl-PL" dirty="0"/>
            </a:br>
            <a:r>
              <a:rPr lang="en-US" dirty="0" smtClean="0"/>
              <a:t>  </a:t>
            </a:r>
          </a:p>
        </p:txBody>
      </p:sp>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5777" y="980728"/>
            <a:ext cx="5041900" cy="504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ymbol zastępczy zawartości 8"/>
          <p:cNvSpPr>
            <a:spLocks noGrp="1"/>
          </p:cNvSpPr>
          <p:nvPr>
            <p:ph idx="1"/>
          </p:nvPr>
        </p:nvSpPr>
        <p:spPr>
          <a:xfrm>
            <a:off x="467544" y="1151172"/>
            <a:ext cx="3600400" cy="4726100"/>
          </a:xfrm>
        </p:spPr>
        <p:txBody>
          <a:bodyPr/>
          <a:lstStyle/>
          <a:p>
            <a:pPr marL="0" indent="0">
              <a:spcAft>
                <a:spcPts val="1200"/>
              </a:spcAft>
              <a:buNone/>
            </a:pPr>
            <a:r>
              <a:rPr lang="en-US" dirty="0" smtClean="0"/>
              <a:t>Comparison of connections for patients with </a:t>
            </a:r>
            <a:r>
              <a:rPr lang="pl-PL" dirty="0" smtClean="0"/>
              <a:t>ASD</a:t>
            </a:r>
            <a:r>
              <a:rPr lang="en-US" dirty="0" smtClean="0"/>
              <a:t> (autism spectrum)</a:t>
            </a:r>
            <a:r>
              <a:rPr lang="pl-PL" dirty="0" smtClean="0"/>
              <a:t>, TSC (</a:t>
            </a:r>
            <a:r>
              <a:rPr lang="pl-PL" dirty="0" err="1"/>
              <a:t>Tuberous</a:t>
            </a:r>
            <a:r>
              <a:rPr lang="pl-PL" dirty="0"/>
              <a:t> </a:t>
            </a:r>
            <a:r>
              <a:rPr lang="pl-PL" dirty="0" err="1" smtClean="0"/>
              <a:t>Sclerosis</a:t>
            </a:r>
            <a:r>
              <a:rPr lang="pl-PL" dirty="0" smtClean="0"/>
              <a:t>), </a:t>
            </a:r>
            <a:r>
              <a:rPr lang="en-US" dirty="0" smtClean="0"/>
              <a:t>and</a:t>
            </a:r>
            <a:r>
              <a:rPr lang="pl-PL" dirty="0" smtClean="0"/>
              <a:t> ASD+TSC. </a:t>
            </a:r>
          </a:p>
          <a:p>
            <a:pPr marL="0" indent="0">
              <a:spcAft>
                <a:spcPts val="1200"/>
              </a:spcAft>
              <a:buNone/>
            </a:pPr>
            <a:r>
              <a:rPr lang="en-US" dirty="0" smtClean="0"/>
              <a:t>Coherence between electrodes. Weak or missing connections between </a:t>
            </a:r>
            <a:r>
              <a:rPr lang="en-US" dirty="0"/>
              <a:t>d</a:t>
            </a:r>
            <a:r>
              <a:rPr lang="en-US" dirty="0" smtClean="0"/>
              <a:t>istant </a:t>
            </a:r>
            <a:r>
              <a:rPr lang="pl-PL" dirty="0" smtClean="0"/>
              <a:t> </a:t>
            </a:r>
            <a:r>
              <a:rPr lang="en-US" dirty="0" smtClean="0"/>
              <a:t>regions prevent ASD/TSC patients from solving more demanding cognitive tasks</a:t>
            </a:r>
            <a:r>
              <a:rPr lang="pl-PL" dirty="0" smtClean="0"/>
              <a:t>. </a:t>
            </a:r>
            <a:endParaRPr lang="en-US" dirty="0" smtClean="0"/>
          </a:p>
          <a:p>
            <a:pPr marL="0" indent="0">
              <a:spcAft>
                <a:spcPts val="1200"/>
              </a:spcAft>
              <a:buNone/>
            </a:pPr>
            <a:r>
              <a:rPr lang="en-US" dirty="0" smtClean="0"/>
              <a:t>Network analysis becomes very useful for diagnosis of changes due to the disease and learning; </a:t>
            </a:r>
            <a:r>
              <a:rPr lang="en-US" b="1" dirty="0" smtClean="0"/>
              <a:t>correct your networks</a:t>
            </a:r>
            <a:r>
              <a:rPr lang="en-US" dirty="0" smtClean="0"/>
              <a:t>! </a:t>
            </a:r>
            <a:endParaRPr lang="pl-PL" dirty="0" smtClean="0"/>
          </a:p>
        </p:txBody>
      </p:sp>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95457116"/>
      </p:ext>
    </p:extLst>
  </p:cSld>
  <p:clrMapOvr>
    <a:masterClrMapping/>
  </p:clrMapOvr>
  <mc:AlternateContent xmlns:mc="http://schemas.openxmlformats.org/markup-compatibility/2006" xmlns:p14="http://schemas.microsoft.com/office/powerpoint/2010/main">
    <mc:Choice Requires="p14">
      <p:transition spd="slow" p14:dur="2000" advTm="85890"/>
    </mc:Choice>
    <mc:Fallback xmlns="">
      <p:transition spd="slow" advTm="85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 external file that holds a picture, illustration, etc.&#10;Object name is nihms-652267-f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5960" y="912300"/>
            <a:ext cx="6414552" cy="5757060"/>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p:cNvSpPr>
            <a:spLocks noGrp="1"/>
          </p:cNvSpPr>
          <p:nvPr>
            <p:ph type="title"/>
          </p:nvPr>
        </p:nvSpPr>
        <p:spPr/>
        <p:txBody>
          <a:bodyPr/>
          <a:lstStyle/>
          <a:p>
            <a:r>
              <a:rPr lang="en-US" dirty="0" smtClean="0"/>
              <a:t>Microstates</a:t>
            </a:r>
            <a:endParaRPr lang="pl-PL" dirty="0"/>
          </a:p>
        </p:txBody>
      </p:sp>
      <p:sp>
        <p:nvSpPr>
          <p:cNvPr id="6" name="Symbol zastępczy zawartości 5"/>
          <p:cNvSpPr>
            <a:spLocks noGrp="1"/>
          </p:cNvSpPr>
          <p:nvPr>
            <p:ph idx="1"/>
          </p:nvPr>
        </p:nvSpPr>
        <p:spPr>
          <a:xfrm>
            <a:off x="323528" y="912300"/>
            <a:ext cx="2376264" cy="5685052"/>
          </a:xfrm>
        </p:spPr>
        <p:txBody>
          <a:bodyPr/>
          <a:lstStyle/>
          <a:p>
            <a:pPr marL="0" indent="0">
              <a:buNone/>
            </a:pPr>
            <a:r>
              <a:rPr lang="en-US" dirty="0" smtClean="0"/>
              <a:t>Lehmann et al.  </a:t>
            </a:r>
            <a:br>
              <a:rPr lang="en-US" dirty="0" smtClean="0"/>
            </a:br>
            <a:r>
              <a:rPr lang="en-US" dirty="0" smtClean="0"/>
              <a:t>EEG microstate duration and syntax in acute, medication-naïve, first-episode schizophrenia. </a:t>
            </a:r>
            <a:br>
              <a:rPr lang="en-US" dirty="0" smtClean="0"/>
            </a:br>
            <a:r>
              <a:rPr lang="en-US" dirty="0" smtClean="0"/>
              <a:t>Psychiatry Research Neuroimaging, 2005</a:t>
            </a:r>
            <a:br>
              <a:rPr lang="en-US" dirty="0" smtClean="0"/>
            </a:br>
            <a:r>
              <a:rPr lang="en-US" sz="1000" dirty="0" smtClean="0"/>
              <a:t/>
            </a:r>
            <a:br>
              <a:rPr lang="en-US" sz="1000" dirty="0" smtClean="0"/>
            </a:br>
            <a:r>
              <a:rPr lang="en-US" dirty="0" smtClean="0"/>
              <a:t>Khanna et al. Microstates in Resting-State EEG. </a:t>
            </a:r>
            <a:r>
              <a:rPr lang="en-US" i="1" dirty="0" smtClean="0"/>
              <a:t>Neuroscience and </a:t>
            </a:r>
            <a:r>
              <a:rPr lang="en-US" i="1" dirty="0" err="1" smtClean="0"/>
              <a:t>Biobehavioral</a:t>
            </a:r>
            <a:r>
              <a:rPr lang="en-US" i="1" dirty="0" smtClean="0"/>
              <a:t> Reviews</a:t>
            </a:r>
            <a:r>
              <a:rPr lang="en-US" dirty="0" smtClean="0"/>
              <a:t>, 2015 </a:t>
            </a:r>
            <a:endParaRPr lang="pl-PL" dirty="0" smtClean="0"/>
          </a:p>
          <a:p>
            <a:pPr marL="0" indent="0">
              <a:buNone/>
            </a:pPr>
            <a:r>
              <a:rPr lang="pl-PL" dirty="0" smtClean="0"/>
              <a:t>4-7 </a:t>
            </a:r>
            <a:r>
              <a:rPr lang="pl-PL" dirty="0" err="1" smtClean="0"/>
              <a:t>states</a:t>
            </a:r>
            <a:r>
              <a:rPr lang="pl-PL" dirty="0" smtClean="0"/>
              <a:t> 60-150 ms</a:t>
            </a:r>
            <a:r>
              <a:rPr lang="pl-PL" dirty="0"/>
              <a:t/>
            </a:r>
            <a:br>
              <a:rPr lang="pl-PL" dirty="0"/>
            </a:br>
            <a:r>
              <a:rPr lang="en-US" dirty="0" smtClean="0">
                <a:solidFill>
                  <a:srgbClr val="FFFF00"/>
                </a:solidFill>
              </a:rPr>
              <a:t>Symbolic dynamics.</a:t>
            </a:r>
          </a:p>
        </p:txBody>
      </p:sp>
      <p:pic>
        <p:nvPicPr>
          <p:cNvPr id="3" name="Obraz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0072" y="912300"/>
            <a:ext cx="647700" cy="807720"/>
          </a:xfrm>
          <a:prstGeom prst="rect">
            <a:avLst/>
          </a:prstGeom>
        </p:spPr>
      </p:pic>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26609711"/>
      </p:ext>
    </p:extLst>
  </p:cSld>
  <p:clrMapOvr>
    <a:masterClrMapping/>
  </p:clrMapOvr>
  <mc:AlternateContent xmlns:mc="http://schemas.openxmlformats.org/markup-compatibility/2006" xmlns:p14="http://schemas.microsoft.com/office/powerpoint/2010/main">
    <mc:Choice Requires="p14">
      <p:transition spd="slow" p14:dur="2000" advTm="70209"/>
    </mc:Choice>
    <mc:Fallback xmlns="">
      <p:transition spd="slow" advTm="70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609600" y="3568700"/>
            <a:ext cx="184150" cy="46196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pl-PL" altLang="pl-PL" i="1">
              <a:latin typeface="Verdana" pitchFamily="-48" charset="0"/>
            </a:endParaRPr>
          </a:p>
        </p:txBody>
      </p:sp>
      <p:sp>
        <p:nvSpPr>
          <p:cNvPr id="2" name="Tytuł 1"/>
          <p:cNvSpPr>
            <a:spLocks noGrp="1"/>
          </p:cNvSpPr>
          <p:nvPr>
            <p:ph type="title"/>
          </p:nvPr>
        </p:nvSpPr>
        <p:spPr>
          <a:xfrm>
            <a:off x="179512" y="44624"/>
            <a:ext cx="8686800" cy="762000"/>
          </a:xfrm>
        </p:spPr>
        <p:txBody>
          <a:bodyPr/>
          <a:lstStyle/>
          <a:p>
            <a:r>
              <a:rPr lang="pl-PL" dirty="0"/>
              <a:t>EEG </a:t>
            </a:r>
            <a:r>
              <a:rPr lang="en-US" dirty="0" smtClean="0"/>
              <a:t>localization and reconstruction</a:t>
            </a:r>
            <a:endParaRPr lang="pl-PL" dirty="0"/>
          </a:p>
        </p:txBody>
      </p:sp>
      <p:pic>
        <p:nvPicPr>
          <p:cNvPr id="718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865609"/>
            <a:ext cx="8382000"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ymbol zastępczy zawartości 3"/>
          <p:cNvSpPr>
            <a:spLocks noGrp="1"/>
          </p:cNvSpPr>
          <p:nvPr>
            <p:ph idx="1"/>
          </p:nvPr>
        </p:nvSpPr>
        <p:spPr>
          <a:xfrm>
            <a:off x="493862" y="3799681"/>
            <a:ext cx="3574082" cy="432048"/>
          </a:xfrm>
        </p:spPr>
        <p:txBody>
          <a:bodyPr/>
          <a:lstStyle/>
          <a:p>
            <a:pPr marL="0" indent="0">
              <a:buNone/>
            </a:pPr>
            <a:r>
              <a:rPr lang="pl-PL" dirty="0" smtClean="0">
                <a:solidFill>
                  <a:schemeClr val="tx1"/>
                </a:solidFill>
              </a:rPr>
              <a:t>He et al. </a:t>
            </a:r>
            <a:r>
              <a:rPr lang="pl-PL" dirty="0" err="1" smtClean="0">
                <a:solidFill>
                  <a:schemeClr val="tx1"/>
                </a:solidFill>
              </a:rPr>
              <a:t>Rev</a:t>
            </a:r>
            <a:r>
              <a:rPr lang="pl-PL" dirty="0" smtClean="0">
                <a:solidFill>
                  <a:schemeClr val="tx1"/>
                </a:solidFill>
              </a:rPr>
              <a:t>. </a:t>
            </a:r>
            <a:r>
              <a:rPr lang="pl-PL" dirty="0" err="1" smtClean="0">
                <a:solidFill>
                  <a:schemeClr val="tx1"/>
                </a:solidFill>
              </a:rPr>
              <a:t>Biomed</a:t>
            </a:r>
            <a:r>
              <a:rPr lang="pl-PL" dirty="0" smtClean="0">
                <a:solidFill>
                  <a:schemeClr val="tx1"/>
                </a:solidFill>
              </a:rPr>
              <a:t> </a:t>
            </a:r>
            <a:r>
              <a:rPr lang="pl-PL" dirty="0" err="1" smtClean="0">
                <a:solidFill>
                  <a:schemeClr val="tx1"/>
                </a:solidFill>
              </a:rPr>
              <a:t>Eng</a:t>
            </a:r>
            <a:r>
              <a:rPr lang="pl-PL" dirty="0" smtClean="0">
                <a:solidFill>
                  <a:schemeClr val="tx1"/>
                </a:solidFill>
              </a:rPr>
              <a:t> (2018)</a:t>
            </a:r>
            <a:endParaRPr lang="pl-PL" dirty="0">
              <a:solidFill>
                <a:schemeClr val="tx1"/>
              </a:solidFill>
            </a:endParaRPr>
          </a:p>
        </p:txBody>
      </p:sp>
      <p:pic>
        <p:nvPicPr>
          <p:cNvPr id="3" name="Dźwię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43775740"/>
      </p:ext>
    </p:extLst>
  </p:cSld>
  <p:clrMapOvr>
    <a:masterClrMapping/>
  </p:clrMapOvr>
  <mc:AlternateContent xmlns:mc="http://schemas.openxmlformats.org/markup-compatibility/2006" xmlns:p14="http://schemas.microsoft.com/office/powerpoint/2010/main">
    <mc:Choice Requires="p14">
      <p:transition spd="slow" p14:dur="2000" advTm="66288"/>
    </mc:Choice>
    <mc:Fallback xmlns="">
      <p:transition spd="slow" advTm="66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609600" y="3568700"/>
            <a:ext cx="184150" cy="46196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pl-PL" altLang="pl-PL" i="1">
              <a:latin typeface="Verdana" pitchFamily="-48" charset="0"/>
            </a:endParaRPr>
          </a:p>
        </p:txBody>
      </p:sp>
      <p:sp>
        <p:nvSpPr>
          <p:cNvPr id="2" name="Tytuł 1"/>
          <p:cNvSpPr>
            <a:spLocks noGrp="1"/>
          </p:cNvSpPr>
          <p:nvPr>
            <p:ph type="title"/>
          </p:nvPr>
        </p:nvSpPr>
        <p:spPr>
          <a:xfrm>
            <a:off x="179512" y="44624"/>
            <a:ext cx="8686800" cy="762000"/>
          </a:xfrm>
        </p:spPr>
        <p:txBody>
          <a:bodyPr/>
          <a:lstStyle/>
          <a:p>
            <a:r>
              <a:rPr lang="pl-PL" dirty="0" err="1" smtClean="0"/>
              <a:t>SupFunSim</a:t>
            </a:r>
            <a:endParaRPr lang="pl-PL" dirty="0"/>
          </a:p>
        </p:txBody>
      </p:sp>
      <p:sp>
        <p:nvSpPr>
          <p:cNvPr id="3" name="Symbol zastępczy zawartości 2"/>
          <p:cNvSpPr>
            <a:spLocks noGrp="1"/>
          </p:cNvSpPr>
          <p:nvPr>
            <p:ph idx="1"/>
          </p:nvPr>
        </p:nvSpPr>
        <p:spPr>
          <a:xfrm>
            <a:off x="372616" y="908720"/>
            <a:ext cx="8663880" cy="5688632"/>
          </a:xfrm>
        </p:spPr>
        <p:txBody>
          <a:bodyPr/>
          <a:lstStyle/>
          <a:p>
            <a:pPr marL="0" indent="0">
              <a:buNone/>
            </a:pPr>
            <a:r>
              <a:rPr lang="pl-PL" dirty="0" smtClean="0">
                <a:latin typeface="+mn-lt"/>
              </a:rPr>
              <a:t>S</a:t>
            </a:r>
            <a:r>
              <a:rPr lang="en-US" dirty="0" err="1" smtClean="0">
                <a:latin typeface="+mn-lt"/>
              </a:rPr>
              <a:t>upFunSim</a:t>
            </a:r>
            <a:r>
              <a:rPr lang="pl-PL" dirty="0" smtClean="0">
                <a:latin typeface="+mn-lt"/>
              </a:rPr>
              <a:t>: </a:t>
            </a:r>
            <a:r>
              <a:rPr lang="en-US" dirty="0" smtClean="0">
                <a:latin typeface="+mn-lt"/>
              </a:rPr>
              <a:t>our library/</a:t>
            </a:r>
            <a:r>
              <a:rPr lang="pl-PL" dirty="0" err="1" smtClean="0">
                <a:latin typeface="+mn-lt"/>
              </a:rPr>
              <a:t>Matlab</a:t>
            </a:r>
            <a:r>
              <a:rPr lang="en-US" dirty="0" smtClean="0">
                <a:latin typeface="+mn-lt"/>
              </a:rPr>
              <a:t> </a:t>
            </a:r>
            <a:r>
              <a:rPr lang="pl-PL" dirty="0">
                <a:latin typeface="+mn-lt"/>
              </a:rPr>
              <a:t>/</a:t>
            </a:r>
            <a:r>
              <a:rPr lang="pl-PL" dirty="0" err="1" smtClean="0">
                <a:latin typeface="+mn-lt"/>
              </a:rPr>
              <a:t>tollbox</a:t>
            </a:r>
            <a:r>
              <a:rPr lang="pl-PL" dirty="0" smtClean="0">
                <a:latin typeface="+mn-lt"/>
              </a:rPr>
              <a:t>, </a:t>
            </a:r>
            <a:r>
              <a:rPr lang="en-US" dirty="0" smtClean="0">
                <a:latin typeface="+mn-lt"/>
              </a:rPr>
              <a:t>direct models for EEG</a:t>
            </a:r>
            <a:r>
              <a:rPr lang="pl-PL" dirty="0" smtClean="0">
                <a:latin typeface="+mn-lt"/>
              </a:rPr>
              <a:t>/MEG</a:t>
            </a:r>
            <a:r>
              <a:rPr lang="en-US" dirty="0" smtClean="0">
                <a:latin typeface="+mn-lt"/>
              </a:rPr>
              <a:t>, </a:t>
            </a:r>
            <a:r>
              <a:rPr lang="en-US" dirty="0" smtClean="0">
                <a:latin typeface="+mn-lt"/>
                <a:hlinkClick r:id="rId5"/>
              </a:rPr>
              <a:t>on GitHub</a:t>
            </a:r>
            <a:r>
              <a:rPr lang="en-US" dirty="0" smtClean="0">
                <a:latin typeface="+mn-lt"/>
              </a:rPr>
              <a:t>.</a:t>
            </a:r>
            <a:endParaRPr lang="pl-PL" dirty="0" smtClean="0">
              <a:latin typeface="+mn-lt"/>
            </a:endParaRPr>
          </a:p>
          <a:p>
            <a:pPr marL="0" indent="0">
              <a:buNone/>
            </a:pPr>
            <a:r>
              <a:rPr lang="en-US" dirty="0" smtClean="0">
                <a:latin typeface="+mn-lt"/>
              </a:rPr>
              <a:t>Provides many spatial filters</a:t>
            </a:r>
            <a:r>
              <a:rPr lang="pl-PL" dirty="0" smtClean="0">
                <a:latin typeface="+mn-lt"/>
              </a:rPr>
              <a:t> </a:t>
            </a:r>
            <a:r>
              <a:rPr lang="en-US" dirty="0" smtClean="0">
                <a:latin typeface="+mn-lt"/>
              </a:rPr>
              <a:t>for reconstruction of EEG sources</a:t>
            </a:r>
            <a:r>
              <a:rPr lang="pl-PL" dirty="0" smtClean="0">
                <a:latin typeface="+mn-lt"/>
              </a:rPr>
              <a:t>:  </a:t>
            </a:r>
            <a:r>
              <a:rPr lang="en-US" dirty="0" smtClean="0">
                <a:latin typeface="+mn-lt"/>
              </a:rPr>
              <a:t>linearly </a:t>
            </a:r>
            <a:r>
              <a:rPr lang="en-US" dirty="0">
                <a:latin typeface="+mn-lt"/>
              </a:rPr>
              <a:t>constrained minimum-variance (LCMV), </a:t>
            </a:r>
            <a:r>
              <a:rPr lang="en-US" dirty="0" err="1">
                <a:latin typeface="+mn-lt"/>
              </a:rPr>
              <a:t>eigenspace</a:t>
            </a:r>
            <a:r>
              <a:rPr lang="en-US" dirty="0">
                <a:latin typeface="+mn-lt"/>
              </a:rPr>
              <a:t> LCMV, </a:t>
            </a:r>
            <a:r>
              <a:rPr lang="en-US" dirty="0" smtClean="0">
                <a:latin typeface="+mn-lt"/>
              </a:rPr>
              <a:t>nulling</a:t>
            </a:r>
            <a:r>
              <a:rPr lang="pl-PL" dirty="0" smtClean="0">
                <a:latin typeface="+mn-lt"/>
              </a:rPr>
              <a:t> </a:t>
            </a:r>
            <a:r>
              <a:rPr lang="en-US" dirty="0" smtClean="0">
                <a:latin typeface="+mn-lt"/>
              </a:rPr>
              <a:t>(</a:t>
            </a:r>
            <a:r>
              <a:rPr lang="en-US" dirty="0">
                <a:latin typeface="+mn-lt"/>
              </a:rPr>
              <a:t>NL), </a:t>
            </a:r>
            <a:r>
              <a:rPr lang="en-US" dirty="0" smtClean="0">
                <a:latin typeface="+mn-lt"/>
              </a:rPr>
              <a:t>minimum-variance </a:t>
            </a:r>
            <a:r>
              <a:rPr lang="en-US" dirty="0">
                <a:latin typeface="+mn-lt"/>
              </a:rPr>
              <a:t>pseudo-unbiased reduced-rank (MV-PURE) </a:t>
            </a:r>
            <a:r>
              <a:rPr lang="pl-PL" dirty="0" smtClean="0">
                <a:latin typeface="+mn-lt"/>
              </a:rPr>
              <a:t>… </a:t>
            </a:r>
          </a:p>
          <a:p>
            <a:pPr marL="0" indent="0">
              <a:buNone/>
            </a:pPr>
            <a:r>
              <a:rPr lang="pl-PL" dirty="0" smtClean="0">
                <a:latin typeface="+mn-lt"/>
              </a:rPr>
              <a:t>S</a:t>
            </a:r>
            <a:r>
              <a:rPr lang="en-US" dirty="0" err="1" smtClean="0">
                <a:latin typeface="+mn-lt"/>
              </a:rPr>
              <a:t>ource</a:t>
            </a:r>
            <a:r>
              <a:rPr lang="en-US" dirty="0" smtClean="0">
                <a:latin typeface="+mn-lt"/>
              </a:rPr>
              <a:t>-level </a:t>
            </a:r>
            <a:r>
              <a:rPr lang="en-US" dirty="0">
                <a:latin typeface="+mn-lt"/>
              </a:rPr>
              <a:t>directed connectivity </a:t>
            </a:r>
            <a:r>
              <a:rPr lang="en-US" dirty="0" smtClean="0">
                <a:latin typeface="+mn-lt"/>
              </a:rPr>
              <a:t>analysis</a:t>
            </a:r>
            <a:r>
              <a:rPr lang="pl-PL" dirty="0" smtClean="0">
                <a:latin typeface="+mn-lt"/>
              </a:rPr>
              <a:t>:</a:t>
            </a:r>
            <a:r>
              <a:rPr lang="en-US" dirty="0" smtClean="0">
                <a:latin typeface="+mn-lt"/>
              </a:rPr>
              <a:t> partial </a:t>
            </a:r>
            <a:r>
              <a:rPr lang="en-US" dirty="0">
                <a:latin typeface="+mn-lt"/>
              </a:rPr>
              <a:t>directed coherence (PDC</a:t>
            </a:r>
            <a:r>
              <a:rPr lang="en-US" dirty="0" smtClean="0">
                <a:latin typeface="+mn-lt"/>
              </a:rPr>
              <a:t>)</a:t>
            </a:r>
            <a:r>
              <a:rPr lang="pl-PL" dirty="0" smtClean="0">
                <a:latin typeface="+mn-lt"/>
              </a:rPr>
              <a:t>, </a:t>
            </a:r>
            <a:r>
              <a:rPr lang="en-US" dirty="0" smtClean="0">
                <a:latin typeface="+mn-lt"/>
              </a:rPr>
              <a:t>directed </a:t>
            </a:r>
            <a:r>
              <a:rPr lang="en-US" dirty="0">
                <a:latin typeface="+mn-lt"/>
              </a:rPr>
              <a:t>transfer </a:t>
            </a:r>
            <a:r>
              <a:rPr lang="en-US" dirty="0" smtClean="0">
                <a:latin typeface="+mn-lt"/>
              </a:rPr>
              <a:t>function</a:t>
            </a:r>
            <a:r>
              <a:rPr lang="pl-PL" dirty="0" smtClean="0">
                <a:latin typeface="+mn-lt"/>
              </a:rPr>
              <a:t> </a:t>
            </a:r>
            <a:r>
              <a:rPr lang="en-US" dirty="0" smtClean="0">
                <a:latin typeface="+mn-lt"/>
              </a:rPr>
              <a:t>(</a:t>
            </a:r>
            <a:r>
              <a:rPr lang="en-US" dirty="0">
                <a:latin typeface="+mn-lt"/>
              </a:rPr>
              <a:t>DTF) measures. </a:t>
            </a:r>
            <a:endParaRPr lang="pl-PL" dirty="0" smtClean="0">
              <a:latin typeface="+mn-lt"/>
            </a:endParaRPr>
          </a:p>
          <a:p>
            <a:pPr marL="0" indent="0">
              <a:buNone/>
            </a:pPr>
            <a:r>
              <a:rPr lang="en-US" dirty="0" smtClean="0">
                <a:latin typeface="+mn-lt"/>
              </a:rPr>
              <a:t>Works with Field</a:t>
            </a:r>
            <a:r>
              <a:rPr lang="pl-PL" dirty="0" smtClean="0">
                <a:latin typeface="+mn-lt"/>
              </a:rPr>
              <a:t>Trip </a:t>
            </a:r>
            <a:r>
              <a:rPr lang="en-US" dirty="0" smtClean="0">
                <a:latin typeface="+mn-lt"/>
              </a:rPr>
              <a:t>EEG</a:t>
            </a:r>
            <a:r>
              <a:rPr lang="pl-PL" dirty="0" smtClean="0">
                <a:latin typeface="+mn-lt"/>
              </a:rPr>
              <a:t>/</a:t>
            </a:r>
            <a:r>
              <a:rPr lang="en-US" dirty="0" smtClean="0">
                <a:latin typeface="+mn-lt"/>
              </a:rPr>
              <a:t> MEG software. Modular, object-oriented, using </a:t>
            </a:r>
            <a:r>
              <a:rPr lang="pl-PL" dirty="0" err="1" smtClean="0">
                <a:latin typeface="+mn-lt"/>
              </a:rPr>
              <a:t>Jupyter</a:t>
            </a:r>
            <a:r>
              <a:rPr lang="pl-PL" dirty="0" smtClean="0">
                <a:latin typeface="+mn-lt"/>
              </a:rPr>
              <a:t> </a:t>
            </a:r>
            <a:r>
              <a:rPr lang="en-US" dirty="0" smtClean="0">
                <a:latin typeface="+mn-lt"/>
              </a:rPr>
              <a:t>notes, allowing for comments and equations in </a:t>
            </a:r>
            <a:r>
              <a:rPr lang="pl-PL" dirty="0" err="1" smtClean="0">
                <a:latin typeface="+mn-lt"/>
              </a:rPr>
              <a:t>LaTex</a:t>
            </a:r>
            <a:r>
              <a:rPr lang="pl-PL" dirty="0" smtClean="0">
                <a:latin typeface="+mn-lt"/>
              </a:rPr>
              <a:t>. </a:t>
            </a:r>
            <a:r>
              <a:rPr lang="en-US" dirty="0" smtClean="0">
                <a:latin typeface="+mn-lt"/>
              </a:rPr>
              <a:t> </a:t>
            </a:r>
            <a:r>
              <a:rPr lang="en-US" dirty="0">
                <a:latin typeface="+mn-lt"/>
              </a:rPr>
              <a:t/>
            </a:r>
            <a:br>
              <a:rPr lang="en-US" dirty="0">
                <a:latin typeface="+mn-lt"/>
              </a:rPr>
            </a:br>
            <a:endParaRPr lang="pl-PL" dirty="0" smtClean="0">
              <a:latin typeface="+mn-lt"/>
            </a:endParaRPr>
          </a:p>
          <a:p>
            <a:pPr marL="0" indent="0">
              <a:buNone/>
            </a:pPr>
            <a:endParaRPr lang="pl-PL" dirty="0">
              <a:latin typeface="+mn-lt"/>
            </a:endParaRPr>
          </a:p>
          <a:p>
            <a:pPr marL="0" indent="0">
              <a:buNone/>
            </a:pPr>
            <a:endParaRPr lang="pl-PL" dirty="0" smtClean="0">
              <a:latin typeface="+mn-lt"/>
            </a:endParaRPr>
          </a:p>
          <a:p>
            <a:pPr marL="0" indent="0">
              <a:buNone/>
            </a:pPr>
            <a:endParaRPr lang="pl-PL" dirty="0" smtClean="0">
              <a:latin typeface="+mn-lt"/>
            </a:endParaRPr>
          </a:p>
          <a:p>
            <a:pPr marL="0" indent="0">
              <a:buNone/>
            </a:pPr>
            <a:endParaRPr lang="pl-PL" dirty="0" smtClean="0">
              <a:latin typeface="+mn-lt"/>
            </a:endParaRPr>
          </a:p>
          <a:p>
            <a:pPr marL="0" indent="0">
              <a:buNone/>
            </a:pPr>
            <a:endParaRPr lang="pl-PL" dirty="0">
              <a:latin typeface="+mn-lt"/>
            </a:endParaRPr>
          </a:p>
          <a:p>
            <a:pPr marL="0" indent="0">
              <a:buNone/>
            </a:pPr>
            <a:endParaRPr lang="pl-PL" dirty="0" smtClean="0">
              <a:latin typeface="+mn-lt"/>
            </a:endParaRPr>
          </a:p>
          <a:p>
            <a:pPr marL="0" indent="0">
              <a:buNone/>
            </a:pPr>
            <a:r>
              <a:rPr lang="pl-PL" dirty="0" smtClean="0">
                <a:latin typeface="+mn-lt"/>
              </a:rPr>
              <a:t>Rykaczewski</a:t>
            </a:r>
            <a:r>
              <a:rPr lang="pl-PL" dirty="0">
                <a:latin typeface="+mn-lt"/>
              </a:rPr>
              <a:t>, K., Nikadon, J., Duch, W., &amp; Piotrowski, T. (</a:t>
            </a:r>
            <a:r>
              <a:rPr lang="pl-PL" dirty="0" smtClean="0">
                <a:latin typeface="+mn-lt"/>
              </a:rPr>
              <a:t>2020). </a:t>
            </a:r>
            <a:r>
              <a:rPr lang="pl-PL" i="1" dirty="0" smtClean="0">
                <a:latin typeface="+mn-lt"/>
              </a:rPr>
              <a:t>Neuroinformatics.</a:t>
            </a:r>
            <a:endParaRPr lang="pl-PL" dirty="0">
              <a:effectLst/>
              <a:latin typeface="+mn-lt"/>
            </a:endParaRPr>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390" y="3688804"/>
            <a:ext cx="7893050"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00911131"/>
      </p:ext>
    </p:extLst>
  </p:cSld>
  <p:clrMapOvr>
    <a:masterClrMapping/>
  </p:clrMapOvr>
  <mc:AlternateContent xmlns:mc="http://schemas.openxmlformats.org/markup-compatibility/2006" xmlns:p14="http://schemas.microsoft.com/office/powerpoint/2010/main">
    <mc:Choice Requires="p14">
      <p:transition spd="slow" p14:dur="2000" advTm="27425"/>
    </mc:Choice>
    <mc:Fallback xmlns="">
      <p:transition spd="slow" advTm="27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US" dirty="0" smtClean="0"/>
              <a:t>Spectral fingerprints</a:t>
            </a:r>
            <a:endParaRPr lang="pl-PL" dirty="0"/>
          </a:p>
        </p:txBody>
      </p:sp>
      <p:sp>
        <p:nvSpPr>
          <p:cNvPr id="7" name="Symbol zastępczy zawartości 2"/>
          <p:cNvSpPr>
            <a:spLocks noGrp="1"/>
          </p:cNvSpPr>
          <p:nvPr>
            <p:ph idx="1"/>
          </p:nvPr>
        </p:nvSpPr>
        <p:spPr>
          <a:xfrm>
            <a:off x="467544" y="5805264"/>
            <a:ext cx="8568506" cy="936849"/>
          </a:xfrm>
        </p:spPr>
        <p:txBody>
          <a:bodyPr>
            <a:noAutofit/>
          </a:bodyPr>
          <a:lstStyle/>
          <a:p>
            <a:pPr marL="0" indent="0">
              <a:buNone/>
            </a:pPr>
            <a:r>
              <a:rPr lang="en-US" dirty="0"/>
              <a:t>A. Keitel i J. Gross, „Individual human brain areas can be identified from their </a:t>
            </a:r>
            <a:r>
              <a:rPr lang="en-US" dirty="0" smtClean="0"/>
              <a:t>characteristic spectral </a:t>
            </a:r>
            <a:r>
              <a:rPr lang="en-US" dirty="0"/>
              <a:t>activation fingerprints”, </a:t>
            </a:r>
            <a:r>
              <a:rPr lang="en-US" i="1" dirty="0" err="1"/>
              <a:t>PLoS</a:t>
            </a:r>
            <a:r>
              <a:rPr lang="en-US" i="1" dirty="0"/>
              <a:t> </a:t>
            </a:r>
            <a:r>
              <a:rPr lang="en-US" i="1" dirty="0" err="1" smtClean="0"/>
              <a:t>Biol</a:t>
            </a:r>
            <a:r>
              <a:rPr lang="en-US" smtClean="0"/>
              <a:t> 14(6), e1002498</a:t>
            </a:r>
            <a:r>
              <a:rPr lang="en-US" dirty="0"/>
              <a:t>, 2016 </a:t>
            </a:r>
            <a:endParaRPr lang="pl-PL" dirty="0"/>
          </a:p>
        </p:txBody>
      </p:sp>
      <p:pic>
        <p:nvPicPr>
          <p:cNvPr id="204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 y="836712"/>
            <a:ext cx="8782050" cy="500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Dźwię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3040239"/>
      </p:ext>
    </p:extLst>
  </p:cSld>
  <p:clrMapOvr>
    <a:masterClrMapping/>
  </p:clrMapOvr>
  <mc:AlternateContent xmlns:mc="http://schemas.openxmlformats.org/markup-compatibility/2006" xmlns:p14="http://schemas.microsoft.com/office/powerpoint/2010/main">
    <mc:Choice Requires="p14">
      <p:transition spd="slow" p14:dur="2000" advTm="83334"/>
    </mc:Choice>
    <mc:Fallback xmlns="">
      <p:transition spd="slow" advTm="83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US" dirty="0" smtClean="0"/>
              <a:t>Spectral fingerprints</a:t>
            </a:r>
            <a:endParaRPr lang="pl-PL" dirty="0"/>
          </a:p>
        </p:txBody>
      </p:sp>
      <p:sp>
        <p:nvSpPr>
          <p:cNvPr id="7" name="Symbol zastępczy zawartości 2"/>
          <p:cNvSpPr>
            <a:spLocks noGrp="1"/>
          </p:cNvSpPr>
          <p:nvPr>
            <p:ph idx="1"/>
          </p:nvPr>
        </p:nvSpPr>
        <p:spPr>
          <a:xfrm>
            <a:off x="467544" y="5661248"/>
            <a:ext cx="8568506" cy="936849"/>
          </a:xfrm>
        </p:spPr>
        <p:txBody>
          <a:bodyPr>
            <a:noAutofit/>
          </a:bodyPr>
          <a:lstStyle/>
          <a:p>
            <a:pPr marL="0" indent="0">
              <a:buNone/>
            </a:pPr>
            <a:r>
              <a:rPr lang="en-US" dirty="0"/>
              <a:t>A. Keitel i J. Gross, „Individual human brain areas can be identified from their </a:t>
            </a:r>
            <a:r>
              <a:rPr lang="en-US" dirty="0" smtClean="0"/>
              <a:t>characteristic spectral </a:t>
            </a:r>
            <a:r>
              <a:rPr lang="en-US" dirty="0"/>
              <a:t>activation fingerprints”, </a:t>
            </a:r>
            <a:r>
              <a:rPr lang="en-US" i="1" dirty="0" err="1"/>
              <a:t>PLoS</a:t>
            </a:r>
            <a:r>
              <a:rPr lang="en-US" i="1" dirty="0"/>
              <a:t> </a:t>
            </a:r>
            <a:r>
              <a:rPr lang="en-US" i="1" dirty="0" err="1" smtClean="0"/>
              <a:t>Biol</a:t>
            </a:r>
            <a:r>
              <a:rPr lang="en-US" dirty="0" smtClean="0"/>
              <a:t>  14, e1002498</a:t>
            </a:r>
            <a:r>
              <a:rPr lang="en-US" dirty="0"/>
              <a:t>, 2016 </a:t>
            </a:r>
            <a:endParaRPr lang="pl-PL" dirty="0"/>
          </a:p>
        </p:txBody>
      </p:sp>
      <p:pic>
        <p:nvPicPr>
          <p:cNvPr id="215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80728"/>
            <a:ext cx="9144000" cy="4428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Dźwię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6370034"/>
      </p:ext>
    </p:extLst>
  </p:cSld>
  <p:clrMapOvr>
    <a:masterClrMapping/>
  </p:clrMapOvr>
  <mc:AlternateContent xmlns:mc="http://schemas.openxmlformats.org/markup-compatibility/2006" xmlns:p14="http://schemas.microsoft.com/office/powerpoint/2010/main">
    <mc:Choice Requires="p14">
      <p:transition spd="slow" p14:dur="2000" advTm="27155"/>
    </mc:Choice>
    <mc:Fallback xmlns="">
      <p:transition spd="slow" advTm="27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 y="327025"/>
            <a:ext cx="7543800" cy="620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ytuł 1"/>
          <p:cNvSpPr>
            <a:spLocks noGrp="1"/>
          </p:cNvSpPr>
          <p:nvPr>
            <p:ph type="title" idx="4294967295"/>
          </p:nvPr>
        </p:nvSpPr>
        <p:spPr>
          <a:xfrm>
            <a:off x="6542088" y="188913"/>
            <a:ext cx="2601912" cy="561975"/>
          </a:xfrm>
        </p:spPr>
        <p:txBody>
          <a:bodyPr>
            <a:normAutofit/>
          </a:bodyPr>
          <a:lstStyle/>
          <a:p>
            <a:pPr algn="l"/>
            <a:r>
              <a:rPr lang="en-US" sz="2000" dirty="0" smtClean="0"/>
              <a:t>Yuan .. </a:t>
            </a:r>
            <a:r>
              <a:rPr lang="en-US" sz="2000" dirty="0" err="1" smtClean="0"/>
              <a:t>Bodurka</a:t>
            </a:r>
            <a:r>
              <a:rPr lang="en-US" sz="2000" dirty="0" smtClean="0"/>
              <a:t>, 2015</a:t>
            </a:r>
            <a:endParaRPr lang="pl-PL" sz="2000" dirty="0"/>
          </a:p>
        </p:txBody>
      </p:sp>
      <p:pic>
        <p:nvPicPr>
          <p:cNvPr id="3" name="Dźwię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30145222"/>
      </p:ext>
    </p:extLst>
  </p:cSld>
  <p:clrMapOvr>
    <a:masterClrMapping/>
  </p:clrMapOvr>
  <mc:AlternateContent xmlns:mc="http://schemas.openxmlformats.org/markup-compatibility/2006" xmlns:p14="http://schemas.microsoft.com/office/powerpoint/2010/main">
    <mc:Choice Requires="p14">
      <p:transition spd="slow" p14:dur="2000" advTm="58040"/>
    </mc:Choice>
    <mc:Fallback xmlns="">
      <p:transition spd="slow" advTm="58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474644" y="188640"/>
            <a:ext cx="8229600" cy="633412"/>
          </a:xfrm>
        </p:spPr>
        <p:txBody>
          <a:bodyPr>
            <a:normAutofit fontScale="90000"/>
          </a:bodyPr>
          <a:lstStyle/>
          <a:p>
            <a:r>
              <a:rPr lang="en-US" dirty="0" smtClean="0"/>
              <a:t>8 large networks from BOLD-EEG</a:t>
            </a:r>
            <a:endParaRPr lang="en-US" dirty="0"/>
          </a:p>
        </p:txBody>
      </p:sp>
      <p:sp>
        <p:nvSpPr>
          <p:cNvPr id="3" name="Symbol zastępczy zawartości 2"/>
          <p:cNvSpPr>
            <a:spLocks noGrp="1"/>
          </p:cNvSpPr>
          <p:nvPr>
            <p:ph idx="4294967295"/>
          </p:nvPr>
        </p:nvSpPr>
        <p:spPr>
          <a:xfrm>
            <a:off x="636588" y="6045200"/>
            <a:ext cx="8507412" cy="652463"/>
          </a:xfrm>
        </p:spPr>
        <p:txBody>
          <a:bodyPr>
            <a:noAutofit/>
          </a:bodyPr>
          <a:lstStyle/>
          <a:p>
            <a:pPr marL="0" indent="0">
              <a:buNone/>
            </a:pPr>
            <a:r>
              <a:rPr lang="pl-PL" sz="2000" dirty="0" smtClean="0"/>
              <a:t>DMN, </a:t>
            </a:r>
            <a:r>
              <a:rPr lang="pl-PL" dirty="0" smtClean="0"/>
              <a:t>FP (</a:t>
            </a:r>
            <a:r>
              <a:rPr lang="en-US" dirty="0" smtClean="0"/>
              <a:t>frontoparietal</a:t>
            </a:r>
            <a:r>
              <a:rPr lang="pl-PL" dirty="0" smtClean="0"/>
              <a:t>)-</a:t>
            </a:r>
            <a:r>
              <a:rPr lang="en-US" dirty="0" smtClean="0"/>
              <a:t>left</a:t>
            </a:r>
            <a:r>
              <a:rPr lang="pl-PL" dirty="0" smtClean="0"/>
              <a:t>, </a:t>
            </a:r>
            <a:r>
              <a:rPr lang="en-US" dirty="0" smtClean="0"/>
              <a:t>right</a:t>
            </a:r>
            <a:r>
              <a:rPr lang="pl-PL" dirty="0" smtClean="0"/>
              <a:t>, </a:t>
            </a:r>
            <a:r>
              <a:rPr lang="en-US" dirty="0" smtClean="0"/>
              <a:t>sensorimotor</a:t>
            </a:r>
            <a:r>
              <a:rPr lang="en-US" dirty="0"/>
              <a:t>, </a:t>
            </a:r>
            <a:r>
              <a:rPr lang="en-US" dirty="0" smtClean="0"/>
              <a:t>ex</a:t>
            </a:r>
            <a:r>
              <a:rPr lang="pl-PL" dirty="0" smtClean="0"/>
              <a:t>, </a:t>
            </a:r>
            <a:r>
              <a:rPr lang="en-US" dirty="0" smtClean="0"/>
              <a:t>control</a:t>
            </a:r>
            <a:r>
              <a:rPr lang="en-US" dirty="0"/>
              <a:t>, </a:t>
            </a:r>
            <a:r>
              <a:rPr lang="en-US" dirty="0" smtClean="0"/>
              <a:t>auditory, </a:t>
            </a:r>
            <a:r>
              <a:rPr lang="en-US" dirty="0"/>
              <a:t>visual (medial), (</a:t>
            </a:r>
            <a:r>
              <a:rPr lang="en-US" dirty="0" smtClean="0"/>
              <a:t>H)</a:t>
            </a:r>
            <a:r>
              <a:rPr lang="pl-PL" dirty="0" smtClean="0"/>
              <a:t> </a:t>
            </a:r>
            <a:r>
              <a:rPr lang="en-US" dirty="0" smtClean="0"/>
              <a:t>visual </a:t>
            </a:r>
            <a:r>
              <a:rPr lang="en-US" dirty="0"/>
              <a:t>(lateral). </a:t>
            </a:r>
            <a:r>
              <a:rPr lang="en-US" dirty="0" smtClean="0"/>
              <a:t>  Yuan … </a:t>
            </a:r>
            <a:r>
              <a:rPr lang="en-US" dirty="0" err="1" smtClean="0"/>
              <a:t>Bodurka</a:t>
            </a:r>
            <a:r>
              <a:rPr lang="en-US" dirty="0" smtClean="0"/>
              <a:t> (2015)</a:t>
            </a:r>
            <a:endParaRPr lang="pl-PL"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219" y="908720"/>
            <a:ext cx="8680450" cy="513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62038001"/>
      </p:ext>
    </p:extLst>
  </p:cSld>
  <p:clrMapOvr>
    <a:masterClrMapping/>
  </p:clrMapOvr>
  <mc:AlternateContent xmlns:mc="http://schemas.openxmlformats.org/markup-compatibility/2006" xmlns:p14="http://schemas.microsoft.com/office/powerpoint/2010/main">
    <mc:Choice Requires="p14">
      <p:transition spd="slow" p14:dur="2000" advTm="34378"/>
    </mc:Choice>
    <mc:Fallback xmlns="">
      <p:transition spd="slow" advTm="34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7584" y="2564904"/>
            <a:ext cx="7772400" cy="1584176"/>
          </a:xfrm>
        </p:spPr>
        <p:txBody>
          <a:bodyPr/>
          <a:lstStyle/>
          <a:p>
            <a:r>
              <a:rPr lang="en-US" sz="4400" dirty="0" smtClean="0"/>
              <a:t>Dynamic functional </a:t>
            </a:r>
            <a:br>
              <a:rPr lang="en-US" sz="4400" dirty="0" smtClean="0"/>
            </a:br>
            <a:r>
              <a:rPr lang="en-US" sz="4400" dirty="0" smtClean="0"/>
              <a:t>brain networks</a:t>
            </a:r>
            <a:endParaRPr lang="pl-PL" sz="4400" dirty="0"/>
          </a:p>
        </p:txBody>
      </p:sp>
      <p:pic>
        <p:nvPicPr>
          <p:cNvPr id="3" name="Dźwię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89960245"/>
      </p:ext>
    </p:extLst>
  </p:cSld>
  <p:clrMapOvr>
    <a:masterClrMapping/>
  </p:clrMapOvr>
  <mc:AlternateContent xmlns:mc="http://schemas.openxmlformats.org/markup-compatibility/2006" xmlns:p14="http://schemas.microsoft.com/office/powerpoint/2010/main">
    <mc:Choice Requires="p14">
      <p:transition spd="slow" p14:dur="2000" advTm="2199"/>
    </mc:Choice>
    <mc:Fallback xmlns="">
      <p:transition spd="slow" advTm="2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p:cNvSpPr>
            <a:spLocks noGrp="1"/>
          </p:cNvSpPr>
          <p:nvPr>
            <p:ph type="title"/>
          </p:nvPr>
        </p:nvSpPr>
        <p:spPr>
          <a:xfrm>
            <a:off x="457200" y="274638"/>
            <a:ext cx="8229600" cy="706090"/>
          </a:xfrm>
        </p:spPr>
        <p:txBody>
          <a:bodyPr/>
          <a:lstStyle/>
          <a:p>
            <a:r>
              <a:rPr lang="en-US" sz="3600" dirty="0" smtClean="0">
                <a:effectLst>
                  <a:outerShdw blurRad="38100" dist="38100" dir="2700000" algn="tl">
                    <a:srgbClr val="000000">
                      <a:alpha val="43137"/>
                    </a:srgbClr>
                  </a:outerShdw>
                </a:effectLst>
              </a:rPr>
              <a:t>EEG early ASD detection</a:t>
            </a:r>
            <a:endParaRPr lang="en-US" sz="3600" dirty="0">
              <a:effectLst>
                <a:outerShdw blurRad="38100" dist="38100" dir="2700000" algn="tl">
                  <a:srgbClr val="000000">
                    <a:alpha val="43137"/>
                  </a:srgbClr>
                </a:outerShdw>
              </a:effectLst>
            </a:endParaRPr>
          </a:p>
        </p:txBody>
      </p:sp>
      <p:sp>
        <p:nvSpPr>
          <p:cNvPr id="9" name="Symbol zastępczy zawartości 8"/>
          <p:cNvSpPr>
            <a:spLocks noGrp="1"/>
          </p:cNvSpPr>
          <p:nvPr>
            <p:ph idx="1"/>
          </p:nvPr>
        </p:nvSpPr>
        <p:spPr>
          <a:xfrm>
            <a:off x="467544" y="1196752"/>
            <a:ext cx="8352928" cy="1080120"/>
          </a:xfrm>
        </p:spPr>
        <p:txBody>
          <a:bodyPr/>
          <a:lstStyle/>
          <a:p>
            <a:pPr marL="0" indent="0">
              <a:spcAft>
                <a:spcPts val="1200"/>
              </a:spcAft>
              <a:buNone/>
            </a:pPr>
            <a:r>
              <a:rPr lang="en-US" dirty="0" err="1"/>
              <a:t>Bosl</a:t>
            </a:r>
            <a:r>
              <a:rPr lang="en-US" dirty="0"/>
              <a:t>, W. J., </a:t>
            </a:r>
            <a:r>
              <a:rPr lang="en-US" dirty="0" err="1"/>
              <a:t>Tager-Flusberg</a:t>
            </a:r>
            <a:r>
              <a:rPr lang="en-US" dirty="0"/>
              <a:t>, H., &amp; Nelson, C. A. (2018). EEG Analytics for Early Detection of Autism Spectrum Disorder: A data-driven approach. Scientific Reports, 8(1), 6828. </a:t>
            </a:r>
            <a:endParaRPr lang="en-US" dirty="0" smtClean="0"/>
          </a:p>
        </p:txBody>
      </p:sp>
      <p:sp>
        <p:nvSpPr>
          <p:cNvPr id="10" name="Symbol zastępczy zawartości 8"/>
          <p:cNvSpPr>
            <a:spLocks noGrp="1"/>
          </p:cNvSpPr>
          <p:nvPr>
            <p:ph idx="1"/>
          </p:nvPr>
        </p:nvSpPr>
        <p:spPr>
          <a:xfrm>
            <a:off x="467544" y="2231292"/>
            <a:ext cx="8424936" cy="4438068"/>
          </a:xfrm>
        </p:spPr>
        <p:txBody>
          <a:bodyPr/>
          <a:lstStyle/>
          <a:p>
            <a:pPr marL="0" indent="0">
              <a:spcAft>
                <a:spcPts val="1200"/>
              </a:spcAft>
              <a:buNone/>
            </a:pPr>
            <a:r>
              <a:rPr lang="en-US" dirty="0" smtClean="0"/>
              <a:t>EEG of 3 to 36-month old babies, 19 electrodes </a:t>
            </a:r>
            <a:r>
              <a:rPr lang="en-US" dirty="0"/>
              <a:t>selected </a:t>
            </a:r>
            <a:r>
              <a:rPr lang="en-US" dirty="0" smtClean="0"/>
              <a:t>from </a:t>
            </a:r>
            <a:r>
              <a:rPr lang="en-US" dirty="0"/>
              <a:t>64 or </a:t>
            </a:r>
            <a:r>
              <a:rPr lang="en-US" dirty="0" smtClean="0"/>
              <a:t>128. </a:t>
            </a:r>
          </a:p>
          <a:p>
            <a:pPr marL="0" indent="0">
              <a:spcAft>
                <a:spcPts val="1200"/>
              </a:spcAft>
              <a:buNone/>
            </a:pPr>
            <a:r>
              <a:rPr lang="pl-PL" dirty="0" err="1"/>
              <a:t>Daubechies</a:t>
            </a:r>
            <a:r>
              <a:rPr lang="pl-PL" dirty="0"/>
              <a:t> (DB4) </a:t>
            </a:r>
            <a:r>
              <a:rPr lang="en-US" dirty="0" smtClean="0"/>
              <a:t>wavelets transform EEG signal into 6 bands. </a:t>
            </a:r>
          </a:p>
          <a:p>
            <a:pPr marL="0" indent="0">
              <a:spcAft>
                <a:spcPts val="1200"/>
              </a:spcAft>
              <a:buNone/>
            </a:pPr>
            <a:r>
              <a:rPr lang="en-US" dirty="0" smtClean="0"/>
              <a:t>7 features from </a:t>
            </a:r>
            <a:r>
              <a:rPr lang="en-US" dirty="0">
                <a:solidFill>
                  <a:srgbClr val="FFFF00"/>
                </a:solidFill>
              </a:rPr>
              <a:t>Recurrence Quantitative Analysis</a:t>
            </a:r>
            <a:r>
              <a:rPr lang="en-US" dirty="0"/>
              <a:t> (RQA</a:t>
            </a:r>
            <a:r>
              <a:rPr lang="en-US" dirty="0" smtClean="0"/>
              <a:t>): RP entropy, recurrence rate, </a:t>
            </a:r>
            <a:r>
              <a:rPr lang="en-US" dirty="0" err="1" smtClean="0"/>
              <a:t>laminarity</a:t>
            </a:r>
            <a:r>
              <a:rPr lang="en-US" dirty="0" smtClean="0"/>
              <a:t>, repetition, max/mean line length, trapping time.</a:t>
            </a:r>
          </a:p>
          <a:p>
            <a:pPr marL="0" indent="0">
              <a:spcAft>
                <a:spcPts val="1200"/>
              </a:spcAft>
              <a:buNone/>
            </a:pPr>
            <a:r>
              <a:rPr lang="en-US" dirty="0" smtClean="0"/>
              <a:t>In addition sample entropy </a:t>
            </a:r>
            <a:r>
              <a:rPr lang="en-US" dirty="0"/>
              <a:t>and </a:t>
            </a:r>
            <a:r>
              <a:rPr lang="en-US" dirty="0" err="1"/>
              <a:t>Detrended</a:t>
            </a:r>
            <a:r>
              <a:rPr lang="en-US" dirty="0"/>
              <a:t> Fluctuation </a:t>
            </a:r>
            <a:r>
              <a:rPr lang="en-US" dirty="0" smtClean="0"/>
              <a:t>Analysis was used.</a:t>
            </a:r>
          </a:p>
          <a:p>
            <a:pPr marL="0" indent="0">
              <a:spcAft>
                <a:spcPts val="1200"/>
              </a:spcAft>
              <a:buNone/>
            </a:pPr>
            <a:r>
              <a:rPr lang="en-US" dirty="0" smtClean="0"/>
              <a:t>Nonlinear </a:t>
            </a:r>
            <a:r>
              <a:rPr lang="en-US" dirty="0"/>
              <a:t>features were computed from EEG signals and used as input to statistical learning methods. Prediction of the clinical diagnostic outcome of ASD or not ASD was highly </a:t>
            </a:r>
            <a:r>
              <a:rPr lang="en-US" dirty="0" smtClean="0"/>
              <a:t>accurate. </a:t>
            </a:r>
          </a:p>
          <a:p>
            <a:pPr marL="0" indent="0">
              <a:spcAft>
                <a:spcPts val="1200"/>
              </a:spcAft>
              <a:buNone/>
            </a:pPr>
            <a:r>
              <a:rPr lang="en-US" dirty="0" smtClean="0"/>
              <a:t>SVM classification with 9 features gave </a:t>
            </a:r>
            <a:r>
              <a:rPr lang="en-US" dirty="0"/>
              <a:t>high specificity and </a:t>
            </a:r>
            <a:r>
              <a:rPr lang="en-US" dirty="0" smtClean="0"/>
              <a:t>sensitivity, </a:t>
            </a:r>
            <a:r>
              <a:rPr lang="en-US" dirty="0">
                <a:solidFill>
                  <a:srgbClr val="FFFF00"/>
                </a:solidFill>
              </a:rPr>
              <a:t>exceeding 95% at some ages</a:t>
            </a:r>
            <a:r>
              <a:rPr lang="en-US" dirty="0"/>
              <a:t>. Prediction </a:t>
            </a:r>
            <a:r>
              <a:rPr lang="en-US" dirty="0" smtClean="0"/>
              <a:t>using </a:t>
            </a:r>
            <a:r>
              <a:rPr lang="en-US" dirty="0"/>
              <a:t>only EEG data taken as early as 3 months of age was strongly correlated with the actual measured scores. </a:t>
            </a:r>
            <a:endParaRPr lang="pl-PL" dirty="0" smtClean="0"/>
          </a:p>
        </p:txBody>
      </p:sp>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29641043"/>
      </p:ext>
    </p:extLst>
  </p:cSld>
  <p:clrMapOvr>
    <a:masterClrMapping/>
  </p:clrMapOvr>
  <mc:AlternateContent xmlns:mc="http://schemas.openxmlformats.org/markup-compatibility/2006" xmlns:p14="http://schemas.microsoft.com/office/powerpoint/2010/main">
    <mc:Choice Requires="p14">
      <p:transition spd="slow" p14:dur="2000" advTm="45531"/>
    </mc:Choice>
    <mc:Fallback xmlns="">
      <p:transition spd="slow" advTm="45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539552" y="3429000"/>
            <a:ext cx="8604448" cy="3614738"/>
          </a:xfrm>
        </p:spPr>
        <p:txBody>
          <a:bodyPr/>
          <a:lstStyle/>
          <a:p>
            <a:pPr marL="0" indent="0">
              <a:spcAft>
                <a:spcPts val="1200"/>
              </a:spcAft>
              <a:buNone/>
            </a:pPr>
            <a:r>
              <a:rPr lang="pl-PL" dirty="0" smtClean="0"/>
              <a:t>Human Brain Project, EU </a:t>
            </a:r>
            <a:r>
              <a:rPr lang="pl-PL" dirty="0" err="1" smtClean="0"/>
              <a:t>Flagship</a:t>
            </a:r>
            <a:r>
              <a:rPr lang="en-US" dirty="0" smtClean="0"/>
              <a:t> (2013)</a:t>
            </a:r>
            <a:r>
              <a:rPr lang="pl-PL" dirty="0" smtClean="0"/>
              <a:t>, and Obama </a:t>
            </a:r>
            <a:r>
              <a:rPr lang="en-US" dirty="0" smtClean="0"/>
              <a:t>BRAIN Initiative</a:t>
            </a:r>
            <a:r>
              <a:rPr lang="pl-PL" dirty="0" smtClean="0"/>
              <a:t> (2013)</a:t>
            </a:r>
            <a:r>
              <a:rPr lang="en-US" dirty="0" smtClean="0"/>
              <a:t>: </a:t>
            </a:r>
            <a:r>
              <a:rPr lang="pl-PL" dirty="0" smtClean="0"/>
              <a:t/>
            </a:r>
            <a:br>
              <a:rPr lang="pl-PL" dirty="0" smtClean="0"/>
            </a:br>
            <a:r>
              <a:rPr lang="en-US" dirty="0" smtClean="0">
                <a:solidFill>
                  <a:srgbClr val="FFFF00"/>
                </a:solidFill>
              </a:rPr>
              <a:t>BRAIN=</a:t>
            </a:r>
            <a:r>
              <a:rPr lang="en-US" b="1" dirty="0" smtClean="0">
                <a:solidFill>
                  <a:srgbClr val="FFFF00"/>
                </a:solidFill>
              </a:rPr>
              <a:t>B</a:t>
            </a:r>
            <a:r>
              <a:rPr lang="en-US" dirty="0" smtClean="0">
                <a:solidFill>
                  <a:srgbClr val="FFFF00"/>
                </a:solidFill>
              </a:rPr>
              <a:t>rain </a:t>
            </a:r>
            <a:r>
              <a:rPr lang="en-US" b="1" dirty="0" smtClean="0">
                <a:solidFill>
                  <a:srgbClr val="FFFF00"/>
                </a:solidFill>
              </a:rPr>
              <a:t>R</a:t>
            </a:r>
            <a:r>
              <a:rPr lang="en-US" dirty="0" smtClean="0">
                <a:solidFill>
                  <a:srgbClr val="FFFF00"/>
                </a:solidFill>
              </a:rPr>
              <a:t>esearch through</a:t>
            </a:r>
            <a:r>
              <a:rPr lang="pl-PL" dirty="0" smtClean="0">
                <a:solidFill>
                  <a:srgbClr val="FFFF00"/>
                </a:solidFill>
              </a:rPr>
              <a:t> </a:t>
            </a:r>
            <a:r>
              <a:rPr lang="en-US" b="1" dirty="0" smtClean="0">
                <a:solidFill>
                  <a:srgbClr val="FFFF00"/>
                </a:solidFill>
              </a:rPr>
              <a:t>A</a:t>
            </a:r>
            <a:r>
              <a:rPr lang="en-US" dirty="0" smtClean="0">
                <a:solidFill>
                  <a:srgbClr val="FFFF00"/>
                </a:solidFill>
              </a:rPr>
              <a:t>dvancing </a:t>
            </a:r>
            <a:r>
              <a:rPr lang="en-US" b="1" dirty="0" smtClean="0">
                <a:solidFill>
                  <a:srgbClr val="FFFF00"/>
                </a:solidFill>
              </a:rPr>
              <a:t>I</a:t>
            </a:r>
            <a:r>
              <a:rPr lang="en-US" dirty="0" smtClean="0">
                <a:solidFill>
                  <a:srgbClr val="FFFF00"/>
                </a:solidFill>
              </a:rPr>
              <a:t>nnovative </a:t>
            </a:r>
            <a:r>
              <a:rPr lang="en-US" b="1" dirty="0" err="1" smtClean="0">
                <a:solidFill>
                  <a:srgbClr val="FFFF00"/>
                </a:solidFill>
              </a:rPr>
              <a:t>N</a:t>
            </a:r>
            <a:r>
              <a:rPr lang="en-US" dirty="0" err="1" smtClean="0">
                <a:solidFill>
                  <a:srgbClr val="FFFF00"/>
                </a:solidFill>
              </a:rPr>
              <a:t>eurotechnologies</a:t>
            </a:r>
            <a:r>
              <a:rPr lang="en-US" dirty="0" smtClean="0">
                <a:solidFill>
                  <a:srgbClr val="FFFF00"/>
                </a:solidFill>
              </a:rPr>
              <a:t>. </a:t>
            </a:r>
            <a:endParaRPr lang="pl-PL" dirty="0" smtClean="0">
              <a:solidFill>
                <a:srgbClr val="FFFF00"/>
              </a:solidFill>
            </a:endParaRPr>
          </a:p>
          <a:p>
            <a:pPr marL="0" indent="0">
              <a:spcAft>
                <a:spcPts val="1200"/>
              </a:spcAft>
              <a:buNone/>
            </a:pPr>
            <a:r>
              <a:rPr lang="en-US" dirty="0" smtClean="0"/>
              <a:t>“Develop </a:t>
            </a:r>
            <a:r>
              <a:rPr lang="en-US" dirty="0"/>
              <a:t>new technologies to explore how the brain’s cells and circuits interact </a:t>
            </a:r>
            <a:r>
              <a:rPr lang="en-US" dirty="0" smtClean="0"/>
              <a:t>… uncovering </a:t>
            </a:r>
            <a:r>
              <a:rPr lang="en-US" dirty="0"/>
              <a:t>the complex links between brain function and behavior</a:t>
            </a:r>
            <a:r>
              <a:rPr lang="en-US" dirty="0" smtClean="0"/>
              <a:t>.</a:t>
            </a:r>
            <a:r>
              <a:rPr lang="pl-PL" dirty="0" smtClean="0"/>
              <a:t> </a:t>
            </a:r>
            <a:r>
              <a:rPr lang="en-US" dirty="0" smtClean="0"/>
              <a:t/>
            </a:r>
            <a:br>
              <a:rPr lang="en-US" dirty="0" smtClean="0"/>
            </a:br>
            <a:r>
              <a:rPr lang="en-US" dirty="0" smtClean="0"/>
              <a:t>Explore </a:t>
            </a:r>
            <a:r>
              <a:rPr lang="en-US" dirty="0"/>
              <a:t>how the brain records, processes, uses, stores, and retrieves vast quantities of information</a:t>
            </a:r>
            <a:r>
              <a:rPr lang="en-US" dirty="0" smtClean="0"/>
              <a:t>.</a:t>
            </a:r>
            <a:r>
              <a:rPr lang="pl-PL" dirty="0" smtClean="0"/>
              <a:t> </a:t>
            </a:r>
            <a:r>
              <a:rPr lang="en-US" dirty="0" smtClean="0"/>
              <a:t/>
            </a:r>
            <a:br>
              <a:rPr lang="en-US" dirty="0" smtClean="0"/>
            </a:br>
            <a:r>
              <a:rPr lang="en-US" dirty="0" smtClean="0"/>
              <a:t>Help </a:t>
            </a:r>
            <a:r>
              <a:rPr lang="en-US" dirty="0"/>
              <a:t>bring safe and effective products to patients and </a:t>
            </a:r>
            <a:r>
              <a:rPr lang="en-US" dirty="0" smtClean="0"/>
              <a:t>consumers.”</a:t>
            </a:r>
            <a:endParaRPr lang="pl-PL" dirty="0" smtClean="0"/>
          </a:p>
          <a:p>
            <a:pPr marL="0" indent="0">
              <a:buNone/>
            </a:pPr>
            <a:r>
              <a:rPr lang="en-US" dirty="0" smtClean="0"/>
              <a:t>Since 2013 </a:t>
            </a:r>
            <a:r>
              <a:rPr lang="en-US" dirty="0"/>
              <a:t>numerous exciting developments in </a:t>
            </a:r>
            <a:r>
              <a:rPr lang="en-US" dirty="0" err="1"/>
              <a:t>neurotechnology</a:t>
            </a:r>
            <a:r>
              <a:rPr lang="en-US" dirty="0"/>
              <a:t> and our understanding of the brain have been made by scientists across the </a:t>
            </a:r>
            <a:r>
              <a:rPr lang="en-US" dirty="0" smtClean="0"/>
              <a:t>globe.</a:t>
            </a:r>
            <a:endParaRPr lang="pl-PL" dirty="0" smtClean="0"/>
          </a:p>
          <a:p>
            <a:pPr marL="0" indent="0">
              <a:buNone/>
            </a:pPr>
            <a:endParaRPr lang="pl-PL" dirty="0"/>
          </a:p>
        </p:txBody>
      </p:sp>
      <p:pic>
        <p:nvPicPr>
          <p:cNvPr id="1536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7768" y="116632"/>
            <a:ext cx="1630363" cy="97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50" y="1196752"/>
            <a:ext cx="8769350"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9086" y="0"/>
            <a:ext cx="1628775"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48267721"/>
      </p:ext>
    </p:extLst>
  </p:cSld>
  <p:clrMapOvr>
    <a:masterClrMapping/>
  </p:clrMapOvr>
  <mc:AlternateContent xmlns:mc="http://schemas.openxmlformats.org/markup-compatibility/2006" xmlns:p14="http://schemas.microsoft.com/office/powerpoint/2010/main">
    <mc:Choice Requires="p14">
      <p:transition spd="slow" p14:dur="2000" advTm="59098"/>
    </mc:Choice>
    <mc:Fallback xmlns="">
      <p:transition spd="slow" advTm="59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16632"/>
            <a:ext cx="8229600" cy="939800"/>
          </a:xfrm>
        </p:spPr>
        <p:txBody>
          <a:bodyPr/>
          <a:lstStyle/>
          <a:p>
            <a:pPr eaLnBrk="1" hangingPunct="1"/>
            <a:r>
              <a:rPr lang="en-US" sz="3600" dirty="0" smtClean="0">
                <a:effectLst>
                  <a:outerShdw blurRad="38100" dist="38100" dir="2700000" algn="tl">
                    <a:srgbClr val="000000">
                      <a:alpha val="43137"/>
                    </a:srgbClr>
                  </a:outerShdw>
                </a:effectLst>
              </a:rPr>
              <a:t>EEG non-linear features</a:t>
            </a:r>
          </a:p>
        </p:txBody>
      </p:sp>
      <p:sp>
        <p:nvSpPr>
          <p:cNvPr id="2" name="Symbol zastępczy zawartości 1"/>
          <p:cNvSpPr>
            <a:spLocks noGrp="1"/>
          </p:cNvSpPr>
          <p:nvPr>
            <p:ph idx="1"/>
          </p:nvPr>
        </p:nvSpPr>
        <p:spPr>
          <a:xfrm>
            <a:off x="601216" y="1213283"/>
            <a:ext cx="8147248" cy="4231941"/>
          </a:xfrm>
        </p:spPr>
        <p:txBody>
          <a:bodyPr/>
          <a:lstStyle/>
          <a:p>
            <a:pPr marL="0" indent="0" eaLnBrk="1" hangingPunct="1">
              <a:buClrTx/>
              <a:buSzTx/>
              <a:buNone/>
            </a:pPr>
            <a:r>
              <a:rPr lang="en-US" sz="2000" b="1" dirty="0" smtClean="0"/>
              <a:t>Features</a:t>
            </a:r>
            <a:r>
              <a:rPr lang="en-US" sz="2000" b="1" dirty="0"/>
              <a:t>: </a:t>
            </a:r>
            <a:r>
              <a:rPr lang="en-US" sz="2000" b="1" dirty="0" smtClean="0"/>
              <a:t>not only structure, but also dynamics. </a:t>
            </a:r>
            <a:br>
              <a:rPr lang="en-US" sz="2000" b="1" dirty="0" smtClean="0"/>
            </a:br>
            <a:r>
              <a:rPr lang="en-US" sz="2000" b="1" dirty="0" smtClean="0"/>
              <a:t/>
            </a:r>
            <a:br>
              <a:rPr lang="en-US" sz="2000" b="1" dirty="0" smtClean="0"/>
            </a:br>
            <a:r>
              <a:rPr lang="en-US" sz="2000" dirty="0" smtClean="0"/>
              <a:t>Nonlinear </a:t>
            </a:r>
            <a:r>
              <a:rPr lang="en-US" sz="2000" dirty="0"/>
              <a:t>invariant measures of a time series and their physical </a:t>
            </a:r>
            <a:r>
              <a:rPr lang="en-US" sz="2000" dirty="0" smtClean="0"/>
              <a:t>interpretation, </a:t>
            </a:r>
            <a:r>
              <a:rPr lang="pl-PL" sz="2000" dirty="0" err="1">
                <a:hlinkClick r:id="rId5"/>
              </a:rPr>
              <a:t>recurrence</a:t>
            </a:r>
            <a:r>
              <a:rPr lang="pl-PL" sz="2000" dirty="0">
                <a:hlinkClick r:id="rId5"/>
              </a:rPr>
              <a:t> </a:t>
            </a:r>
            <a:r>
              <a:rPr lang="pl-PL" sz="2000" dirty="0" err="1">
                <a:hlinkClick r:id="rId5"/>
              </a:rPr>
              <a:t>quantification</a:t>
            </a:r>
            <a:r>
              <a:rPr lang="pl-PL" sz="2000" dirty="0">
                <a:hlinkClick r:id="rId5"/>
              </a:rPr>
              <a:t> </a:t>
            </a:r>
            <a:r>
              <a:rPr lang="pl-PL" sz="2000" dirty="0" err="1" smtClean="0">
                <a:hlinkClick r:id="rId5"/>
              </a:rPr>
              <a:t>analysis</a:t>
            </a:r>
            <a:r>
              <a:rPr lang="en-US" sz="2000" dirty="0" smtClean="0"/>
              <a:t> (RQA). </a:t>
            </a:r>
          </a:p>
          <a:p>
            <a:pPr marL="0" indent="0" eaLnBrk="1" hangingPunct="1">
              <a:buClrTx/>
              <a:buSzTx/>
              <a:buNone/>
            </a:pPr>
            <a:r>
              <a:rPr lang="en-US" sz="2000" dirty="0" smtClean="0"/>
              <a:t>For example: </a:t>
            </a:r>
          </a:p>
          <a:p>
            <a:pPr marL="457200" indent="-457200" eaLnBrk="1" hangingPunct="1">
              <a:buClrTx/>
              <a:buSzTx/>
              <a:buFont typeface="+mj-lt"/>
              <a:buAutoNum type="arabicPeriod"/>
            </a:pPr>
            <a:r>
              <a:rPr lang="en-US" sz="2000" dirty="0" smtClean="0">
                <a:hlinkClick r:id="rId6"/>
              </a:rPr>
              <a:t>Sample Entropy</a:t>
            </a:r>
            <a:r>
              <a:rPr lang="en-US" sz="2000" dirty="0" smtClean="0"/>
              <a:t> (</a:t>
            </a:r>
            <a:r>
              <a:rPr lang="en-US" sz="2000" dirty="0" err="1" smtClean="0"/>
              <a:t>SampE</a:t>
            </a:r>
            <a:r>
              <a:rPr lang="en-US" sz="2000" dirty="0" smtClean="0"/>
              <a:t>) </a:t>
            </a:r>
            <a:endParaRPr lang="en-US" sz="2000" dirty="0"/>
          </a:p>
          <a:p>
            <a:pPr marL="457200" indent="-457200">
              <a:buFont typeface="+mj-lt"/>
              <a:buAutoNum type="arabicPeriod"/>
            </a:pPr>
            <a:r>
              <a:rPr lang="en-US" sz="2000" dirty="0" smtClean="0"/>
              <a:t>Entropy </a:t>
            </a:r>
            <a:r>
              <a:rPr lang="en-US" sz="2000" dirty="0"/>
              <a:t>derived from recurrence plot </a:t>
            </a:r>
            <a:r>
              <a:rPr lang="en-US" sz="2000" dirty="0" smtClean="0"/>
              <a:t>(</a:t>
            </a:r>
            <a:r>
              <a:rPr lang="en-US" sz="2000" dirty="0" err="1" smtClean="0"/>
              <a:t>L_entr</a:t>
            </a:r>
            <a:r>
              <a:rPr lang="en-US" sz="2000" dirty="0" smtClean="0"/>
              <a:t>).</a:t>
            </a:r>
            <a:endParaRPr lang="en-US" sz="2000" dirty="0"/>
          </a:p>
          <a:p>
            <a:pPr marL="457200" indent="-457200">
              <a:buFont typeface="+mj-lt"/>
              <a:buAutoNum type="arabicPeriod"/>
            </a:pPr>
            <a:r>
              <a:rPr lang="en-US" sz="2000" dirty="0" smtClean="0"/>
              <a:t>Recurrence </a:t>
            </a:r>
            <a:r>
              <a:rPr lang="en-US" sz="2000" dirty="0"/>
              <a:t>rate </a:t>
            </a:r>
            <a:r>
              <a:rPr lang="en-US" sz="2000" dirty="0" smtClean="0"/>
              <a:t>(RR), probability of recurrence.</a:t>
            </a:r>
            <a:endParaRPr lang="en-US" sz="2000" dirty="0"/>
          </a:p>
          <a:p>
            <a:pPr marL="457200" indent="-457200">
              <a:buFont typeface="+mj-lt"/>
              <a:buAutoNum type="arabicPeriod"/>
            </a:pPr>
            <a:r>
              <a:rPr lang="en-US" sz="2000" dirty="0" smtClean="0"/>
              <a:t>Determinism (DET), repeating </a:t>
            </a:r>
            <a:r>
              <a:rPr lang="en-US" sz="2000" dirty="0"/>
              <a:t>patterns in the </a:t>
            </a:r>
            <a:r>
              <a:rPr lang="en-US" sz="2000" dirty="0" smtClean="0"/>
              <a:t>system. </a:t>
            </a:r>
            <a:endParaRPr lang="en-US" sz="2000" dirty="0"/>
          </a:p>
          <a:p>
            <a:pPr marL="457200" indent="-457200">
              <a:buFont typeface="+mj-lt"/>
              <a:buAutoNum type="arabicPeriod"/>
            </a:pPr>
            <a:r>
              <a:rPr lang="en-US" sz="2000" dirty="0" err="1" smtClean="0"/>
              <a:t>Laminarity</a:t>
            </a:r>
            <a:r>
              <a:rPr lang="en-US" sz="2000" dirty="0" smtClean="0"/>
              <a:t> (LAM</a:t>
            </a:r>
            <a:r>
              <a:rPr lang="en-US" sz="2000" dirty="0"/>
              <a:t>), frequency of </a:t>
            </a:r>
            <a:r>
              <a:rPr lang="en-US" sz="2000" dirty="0" smtClean="0"/>
              <a:t>transitions between states.</a:t>
            </a:r>
            <a:endParaRPr lang="en-US" sz="2000" dirty="0"/>
          </a:p>
          <a:p>
            <a:pPr marL="457200" indent="-457200">
              <a:buFont typeface="+mj-lt"/>
              <a:buAutoNum type="arabicPeriod"/>
            </a:pPr>
            <a:r>
              <a:rPr lang="en-US" sz="2000" dirty="0" smtClean="0"/>
              <a:t>Trapping </a:t>
            </a:r>
            <a:r>
              <a:rPr lang="en-US" sz="2000" dirty="0"/>
              <a:t>time </a:t>
            </a:r>
            <a:r>
              <a:rPr lang="en-US" sz="2000" dirty="0" smtClean="0"/>
              <a:t>(TT), time in a given state. </a:t>
            </a:r>
            <a:endParaRPr lang="en-US" sz="2000" dirty="0"/>
          </a:p>
        </p:txBody>
      </p:sp>
      <p:pic>
        <p:nvPicPr>
          <p:cNvPr id="3" name="Dźwię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98788008"/>
      </p:ext>
    </p:extLst>
  </p:cSld>
  <p:clrMapOvr>
    <a:masterClrMapping/>
  </p:clrMapOvr>
  <p:transition spd="slow" advTm="11222">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p:cNvSpPr>
            <a:spLocks noGrp="1"/>
          </p:cNvSpPr>
          <p:nvPr>
            <p:ph type="title"/>
          </p:nvPr>
        </p:nvSpPr>
        <p:spPr>
          <a:xfrm>
            <a:off x="457200" y="274638"/>
            <a:ext cx="8229600" cy="706090"/>
          </a:xfrm>
        </p:spPr>
        <p:txBody>
          <a:bodyPr/>
          <a:lstStyle/>
          <a:p>
            <a:r>
              <a:rPr lang="en-US" sz="3600" dirty="0" smtClean="0">
                <a:effectLst>
                  <a:outerShdw blurRad="38100" dist="38100" dir="2700000" algn="tl">
                    <a:srgbClr val="000000">
                      <a:alpha val="43137"/>
                    </a:srgbClr>
                  </a:outerShdw>
                </a:effectLst>
              </a:rPr>
              <a:t>ASD vs Low Risk Healthy</a:t>
            </a:r>
            <a:endParaRPr lang="en-US" sz="3600" dirty="0">
              <a:effectLst>
                <a:outerShdw blurRad="38100" dist="38100" dir="2700000" algn="tl">
                  <a:srgbClr val="000000">
                    <a:alpha val="43137"/>
                  </a:srgbClr>
                </a:outerShdw>
              </a:effectLst>
            </a:endParaRPr>
          </a:p>
        </p:txBody>
      </p:sp>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1729" y="1098376"/>
            <a:ext cx="721677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ole tekstowe 1"/>
          <p:cNvSpPr txBox="1"/>
          <p:nvPr/>
        </p:nvSpPr>
        <p:spPr>
          <a:xfrm>
            <a:off x="251519" y="1332051"/>
            <a:ext cx="1568201" cy="4401205"/>
          </a:xfrm>
          <a:prstGeom prst="rect">
            <a:avLst/>
          </a:prstGeom>
          <a:noFill/>
        </p:spPr>
        <p:txBody>
          <a:bodyPr wrap="square" rtlCol="0">
            <a:spAutoFit/>
          </a:bodyPr>
          <a:lstStyle/>
          <a:p>
            <a:r>
              <a:rPr lang="en-US" sz="2000" dirty="0" smtClean="0">
                <a:latin typeface="+mn-lt"/>
              </a:rPr>
              <a:t>RR = recurrence rate</a:t>
            </a:r>
          </a:p>
          <a:p>
            <a:endParaRPr lang="en-US" sz="2000" dirty="0" smtClean="0">
              <a:latin typeface="+mn-lt"/>
            </a:endParaRPr>
          </a:p>
          <a:p>
            <a:r>
              <a:rPr lang="en-US" sz="2000" dirty="0" err="1" smtClean="0">
                <a:latin typeface="+mn-lt"/>
              </a:rPr>
              <a:t>L_max</a:t>
            </a:r>
            <a:r>
              <a:rPr lang="en-US" sz="2000" dirty="0" smtClean="0">
                <a:latin typeface="+mn-lt"/>
              </a:rPr>
              <a:t> = max line length, related to </a:t>
            </a:r>
            <a:r>
              <a:rPr lang="en-US" sz="2000" dirty="0" err="1" smtClean="0">
                <a:latin typeface="+mn-lt"/>
              </a:rPr>
              <a:t>Lyapunov</a:t>
            </a:r>
            <a:r>
              <a:rPr lang="en-US" sz="2000" dirty="0" smtClean="0">
                <a:latin typeface="+mn-lt"/>
              </a:rPr>
              <a:t> exponent</a:t>
            </a:r>
          </a:p>
          <a:p>
            <a:endParaRPr lang="en-US" sz="2000" dirty="0">
              <a:latin typeface="+mn-lt"/>
            </a:endParaRPr>
          </a:p>
          <a:p>
            <a:r>
              <a:rPr lang="en-US" sz="2000" dirty="0" smtClean="0">
                <a:latin typeface="+mn-lt"/>
              </a:rPr>
              <a:t>TT = trapping time</a:t>
            </a:r>
          </a:p>
          <a:p>
            <a:endParaRPr lang="en-US" sz="2000" dirty="0">
              <a:latin typeface="+mn-lt"/>
            </a:endParaRPr>
          </a:p>
          <a:p>
            <a:endParaRPr lang="pl-PL" sz="2000" dirty="0">
              <a:latin typeface="+mn-lt"/>
            </a:endParaRPr>
          </a:p>
        </p:txBody>
      </p:sp>
      <p:pic>
        <p:nvPicPr>
          <p:cNvPr id="3" name="Dźwię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556448543"/>
      </p:ext>
    </p:extLst>
  </p:cSld>
  <p:clrMapOvr>
    <a:masterClrMapping/>
  </p:clrMapOvr>
  <mc:AlternateContent xmlns:mc="http://schemas.openxmlformats.org/markup-compatibility/2006" xmlns:p14="http://schemas.microsoft.com/office/powerpoint/2010/main">
    <mc:Choice Requires="p14">
      <p:transition spd="slow" p14:dur="2000" advTm="53150"/>
    </mc:Choice>
    <mc:Fallback xmlns="">
      <p:transition spd="slow" advTm="53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74" name="Shape 274"/>
          <p:cNvSpPr txBox="1">
            <a:spLocks noGrp="1"/>
          </p:cNvSpPr>
          <p:nvPr>
            <p:ph type="title" idx="4294967295"/>
          </p:nvPr>
        </p:nvSpPr>
        <p:spPr>
          <a:xfrm>
            <a:off x="347336" y="289136"/>
            <a:ext cx="7825308" cy="763600"/>
          </a:xfrm>
          <a:prstGeom prst="rect">
            <a:avLst/>
          </a:prstGeom>
          <a:noFill/>
        </p:spPr>
        <p:txBody>
          <a:bodyPr lIns="91425" tIns="91425" rIns="91425" bIns="91425" anchor="t" anchorCtr="0">
            <a:noAutofit/>
          </a:bodyPr>
          <a:lstStyle/>
          <a:p>
            <a:pPr lvl="0" rtl="0">
              <a:spcBef>
                <a:spcPts val="0"/>
              </a:spcBef>
              <a:buNone/>
            </a:pPr>
            <a:r>
              <a:rPr lang="en-US" dirty="0" smtClean="0">
                <a:solidFill>
                  <a:srgbClr val="FFC000"/>
                </a:solidFill>
                <a:ea typeface="Lato"/>
                <a:cs typeface="Calibri" panose="020F0502020204030204" pitchFamily="34" charset="0"/>
                <a:sym typeface="Lato"/>
              </a:rPr>
              <a:t>Reorganization of brain nets</a:t>
            </a:r>
            <a:endParaRPr lang="en-US" dirty="0">
              <a:solidFill>
                <a:srgbClr val="FFC000"/>
              </a:solidFill>
              <a:ea typeface="Lato"/>
              <a:cs typeface="Calibri" panose="020F0502020204030204" pitchFamily="34" charset="0"/>
              <a:sym typeface="Lato"/>
            </a:endParaRPr>
          </a:p>
        </p:txBody>
      </p:sp>
      <p:sp>
        <p:nvSpPr>
          <p:cNvPr id="96" name="Shape 275"/>
          <p:cNvSpPr txBox="1"/>
          <p:nvPr/>
        </p:nvSpPr>
        <p:spPr>
          <a:xfrm>
            <a:off x="683568" y="1052736"/>
            <a:ext cx="8280920" cy="5688632"/>
          </a:xfrm>
          <a:prstGeom prst="rect">
            <a:avLst/>
          </a:prstGeom>
          <a:noFill/>
          <a:ln>
            <a:noFill/>
          </a:ln>
        </p:spPr>
        <p:txBody>
          <a:bodyPr lIns="91425" tIns="91425" rIns="91425" bIns="91425" anchor="t" anchorCtr="0">
            <a:noAutofit/>
          </a:bodyPr>
          <a:lstStyle/>
          <a:p>
            <a:pPr lvl="0">
              <a:spcBef>
                <a:spcPts val="0"/>
              </a:spcBef>
              <a:spcAft>
                <a:spcPts val="600"/>
              </a:spcAft>
            </a:pPr>
            <a:r>
              <a:rPr lang="en-US" sz="2000" b="1" dirty="0" smtClean="0">
                <a:latin typeface="+mn-lt"/>
                <a:ea typeface="Lato"/>
                <a:cs typeface="Calibri" panose="020F0502020204030204" pitchFamily="34" charset="0"/>
                <a:sym typeface="Lato"/>
              </a:rPr>
              <a:t>Global Neuronal Workspace Theory (</a:t>
            </a:r>
            <a:r>
              <a:rPr lang="en-US" sz="2000" b="1" dirty="0" err="1" smtClean="0">
                <a:latin typeface="+mn-lt"/>
                <a:ea typeface="Lato"/>
                <a:cs typeface="Calibri" panose="020F0502020204030204" pitchFamily="34" charset="0"/>
                <a:sym typeface="Lato"/>
              </a:rPr>
              <a:t>Deahene</a:t>
            </a:r>
            <a:r>
              <a:rPr lang="en-US" sz="2000" b="1" dirty="0" smtClean="0">
                <a:latin typeface="+mn-lt"/>
                <a:ea typeface="Lato"/>
                <a:cs typeface="Calibri" panose="020F0502020204030204" pitchFamily="34" charset="0"/>
                <a:sym typeface="Lato"/>
              </a:rPr>
              <a:t> et al. 1998):  </a:t>
            </a:r>
            <a:br>
              <a:rPr lang="en-US" sz="2000" b="1" dirty="0" smtClean="0">
                <a:latin typeface="+mn-lt"/>
                <a:ea typeface="Lato"/>
                <a:cs typeface="Calibri" panose="020F0502020204030204" pitchFamily="34" charset="0"/>
                <a:sym typeface="Lato"/>
              </a:rPr>
            </a:br>
            <a:r>
              <a:rPr lang="en-US" sz="2000" dirty="0" smtClean="0">
                <a:latin typeface="+mn-lt"/>
                <a:ea typeface="Lato"/>
                <a:cs typeface="Calibri" panose="020F0502020204030204" pitchFamily="34" charset="0"/>
                <a:sym typeface="Lato"/>
              </a:rPr>
              <a:t>brain processes underlying effortful tasks require: </a:t>
            </a:r>
          </a:p>
          <a:p>
            <a:pPr marL="342900" lvl="0" indent="-342900">
              <a:spcBef>
                <a:spcPts val="0"/>
              </a:spcBef>
              <a:spcAft>
                <a:spcPts val="600"/>
              </a:spcAft>
              <a:buFont typeface="Arial" panose="020B0604020202020204" pitchFamily="34" charset="0"/>
              <a:buChar char="•"/>
            </a:pPr>
            <a:r>
              <a:rPr lang="en-US" sz="2000" dirty="0" smtClean="0">
                <a:latin typeface="+mn-lt"/>
                <a:ea typeface="Lato"/>
                <a:cs typeface="Calibri" panose="020F0502020204030204" pitchFamily="34" charset="0"/>
                <a:sym typeface="Lato"/>
              </a:rPr>
              <a:t>Specialized modular processors: perceptual, motor, memory, attentional; </a:t>
            </a:r>
          </a:p>
          <a:p>
            <a:pPr marL="342900" lvl="0" indent="-342900">
              <a:spcBef>
                <a:spcPts val="0"/>
              </a:spcBef>
              <a:spcAft>
                <a:spcPts val="600"/>
              </a:spcAft>
              <a:buFont typeface="Arial" panose="020B0604020202020204" pitchFamily="34" charset="0"/>
              <a:buChar char="•"/>
            </a:pPr>
            <a:r>
              <a:rPr lang="en-US" sz="2000" dirty="0" smtClean="0">
                <a:latin typeface="+mn-lt"/>
                <a:ea typeface="Lato"/>
                <a:cs typeface="Calibri" panose="020F0502020204030204" pitchFamily="34" charset="0"/>
                <a:sym typeface="Lato"/>
              </a:rPr>
              <a:t>global workspace for activation patterns composed of distributed and heavily interconnected neurons with long-range axons. </a:t>
            </a:r>
          </a:p>
          <a:p>
            <a:pPr lvl="0">
              <a:spcBef>
                <a:spcPts val="0"/>
              </a:spcBef>
              <a:spcAft>
                <a:spcPts val="600"/>
              </a:spcAft>
            </a:pPr>
            <a:r>
              <a:rPr lang="en-US" sz="2000" dirty="0" smtClean="0">
                <a:latin typeface="+mn-lt"/>
                <a:ea typeface="Lato"/>
                <a:cs typeface="Calibri" panose="020F0502020204030204" pitchFamily="34" charset="0"/>
                <a:sym typeface="Lato"/>
              </a:rPr>
              <a:t>Workspace neurons are mobilized in effortful tasks for which the specialized processors (</a:t>
            </a:r>
            <a:r>
              <a:rPr lang="en-US" sz="2000" dirty="0" err="1" smtClean="0">
                <a:latin typeface="+mn-lt"/>
                <a:ea typeface="Lato"/>
                <a:cs typeface="Calibri" panose="020F0502020204030204" pitchFamily="34" charset="0"/>
                <a:sym typeface="Lato"/>
              </a:rPr>
              <a:t>Kahneman’s</a:t>
            </a:r>
            <a:r>
              <a:rPr lang="en-US" sz="2000" dirty="0" smtClean="0">
                <a:latin typeface="+mn-lt"/>
                <a:ea typeface="Lato"/>
                <a:cs typeface="Calibri" panose="020F0502020204030204" pitchFamily="34" charset="0"/>
                <a:sym typeface="Lato"/>
              </a:rPr>
              <a:t> System 1) do not suffice (System 2).</a:t>
            </a:r>
          </a:p>
          <a:p>
            <a:pPr marL="457200" lvl="0" indent="-457200">
              <a:spcBef>
                <a:spcPts val="0"/>
              </a:spcBef>
              <a:spcAft>
                <a:spcPts val="600"/>
              </a:spcAft>
              <a:buFont typeface="+mj-lt"/>
              <a:buAutoNum type="arabicPeriod"/>
            </a:pPr>
            <a:r>
              <a:rPr lang="en-US" sz="2000" dirty="0" smtClean="0">
                <a:latin typeface="+mn-lt"/>
              </a:rPr>
              <a:t>Can the whole-brain network properties change during performance? </a:t>
            </a:r>
          </a:p>
          <a:p>
            <a:pPr marL="457200" lvl="0" indent="-457200">
              <a:spcBef>
                <a:spcPts val="0"/>
              </a:spcBef>
              <a:spcAft>
                <a:spcPts val="600"/>
              </a:spcAft>
              <a:buFont typeface="+mj-lt"/>
              <a:buAutoNum type="arabicPeriod"/>
            </a:pPr>
            <a:r>
              <a:rPr lang="en-US" sz="2000" dirty="0" smtClean="0">
                <a:latin typeface="+mn-lt"/>
              </a:rPr>
              <a:t>Do modularity, path length, global, local efficiency and other network measures dependent on the cognitive load?  </a:t>
            </a:r>
            <a:br>
              <a:rPr lang="en-US" sz="2000" dirty="0" smtClean="0">
                <a:latin typeface="+mn-lt"/>
              </a:rPr>
            </a:br>
            <a:endParaRPr lang="en-US" sz="800" dirty="0" smtClean="0">
              <a:latin typeface="+mn-lt"/>
              <a:ea typeface="Lato"/>
              <a:cs typeface="Calibri" panose="020F0502020204030204" pitchFamily="34" charset="0"/>
              <a:sym typeface="Lato"/>
            </a:endParaRPr>
          </a:p>
          <a:p>
            <a:pPr lvl="0">
              <a:spcBef>
                <a:spcPts val="0"/>
              </a:spcBef>
              <a:spcAft>
                <a:spcPts val="1200"/>
              </a:spcAft>
            </a:pPr>
            <a:r>
              <a:rPr lang="en-US" sz="2000" dirty="0" smtClean="0">
                <a:latin typeface="+mn-lt"/>
                <a:ea typeface="Lato"/>
                <a:cs typeface="Calibri" panose="020F0502020204030204" pitchFamily="34" charset="0"/>
                <a:sym typeface="Lato"/>
              </a:rPr>
              <a:t>Finc K, Bonna K, Lewandowska M, Wolak T, Nikadon J, Dreszer J, Duch W, </a:t>
            </a:r>
            <a:r>
              <a:rPr lang="en-US" sz="2000" dirty="0" err="1" smtClean="0">
                <a:latin typeface="+mn-lt"/>
                <a:ea typeface="Lato"/>
                <a:cs typeface="Calibri" panose="020F0502020204030204" pitchFamily="34" charset="0"/>
                <a:sym typeface="Lato"/>
              </a:rPr>
              <a:t>Kühn</a:t>
            </a:r>
            <a:r>
              <a:rPr lang="en-US" sz="2000" dirty="0" smtClean="0">
                <a:latin typeface="+mn-lt"/>
                <a:ea typeface="Lato"/>
                <a:cs typeface="Calibri" panose="020F0502020204030204" pitchFamily="34" charset="0"/>
                <a:sym typeface="Lato"/>
              </a:rPr>
              <a:t>, S. (2017) Transition of the functional brain network related to increasing cognitive demands. Human Brain Mapping, 38(7), 3659–3674.</a:t>
            </a:r>
          </a:p>
          <a:p>
            <a:pPr lvl="0">
              <a:spcBef>
                <a:spcPts val="0"/>
              </a:spcBef>
              <a:spcAft>
                <a:spcPts val="1200"/>
              </a:spcAft>
            </a:pPr>
            <a:r>
              <a:rPr lang="en-US" sz="2000" dirty="0" smtClean="0">
                <a:latin typeface="+mn-lt"/>
                <a:ea typeface="Lato"/>
                <a:cs typeface="Calibri" panose="020F0502020204030204" pitchFamily="34" charset="0"/>
                <a:sym typeface="Lato"/>
              </a:rPr>
              <a:t>Finc K, Bonna K, He X, Lydon-Staley D, </a:t>
            </a:r>
            <a:r>
              <a:rPr lang="en-US" sz="2000" dirty="0" err="1" smtClean="0">
                <a:latin typeface="+mn-lt"/>
                <a:ea typeface="Lato"/>
                <a:cs typeface="Calibri" panose="020F0502020204030204" pitchFamily="34" charset="0"/>
                <a:sym typeface="Lato"/>
              </a:rPr>
              <a:t>Kühn</a:t>
            </a:r>
            <a:r>
              <a:rPr lang="en-US" sz="2000" dirty="0" smtClean="0">
                <a:latin typeface="+mn-lt"/>
                <a:ea typeface="Lato"/>
                <a:cs typeface="Calibri" panose="020F0502020204030204" pitchFamily="34" charset="0"/>
                <a:sym typeface="Lato"/>
              </a:rPr>
              <a:t> S, Duch W, Bassett D.S. (2020) Dynamic reconfiguration of functional brain network during working memory training. </a:t>
            </a:r>
            <a:r>
              <a:rPr lang="en-US" sz="2000" dirty="0">
                <a:latin typeface="+mn-lt"/>
                <a:ea typeface="Lato"/>
                <a:cs typeface="Calibri" panose="020F0502020204030204" pitchFamily="34" charset="0"/>
                <a:sym typeface="Lato"/>
              </a:rPr>
              <a:t>Nature Communications 11, </a:t>
            </a:r>
            <a:r>
              <a:rPr lang="en-US" sz="2000" dirty="0" smtClean="0">
                <a:latin typeface="+mn-lt"/>
                <a:ea typeface="Lato"/>
                <a:cs typeface="Calibri" panose="020F0502020204030204" pitchFamily="34" charset="0"/>
                <a:sym typeface="Lato"/>
              </a:rPr>
              <a:t>2435</a:t>
            </a:r>
            <a:r>
              <a:rPr lang="pl-PL" sz="2000" dirty="0" smtClean="0">
                <a:latin typeface="+mn-lt"/>
                <a:ea typeface="Lato"/>
                <a:cs typeface="Calibri" panose="020F0502020204030204" pitchFamily="34" charset="0"/>
                <a:sym typeface="Lato"/>
              </a:rPr>
              <a:t>, 2020</a:t>
            </a:r>
            <a:endParaRPr lang="en-US" sz="2000" dirty="0" smtClean="0">
              <a:latin typeface="+mn-lt"/>
              <a:ea typeface="Lato"/>
              <a:cs typeface="Calibri" panose="020F0502020204030204" pitchFamily="34" charset="0"/>
              <a:sym typeface="Lato"/>
            </a:endParaRP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1289" y="0"/>
            <a:ext cx="1942711" cy="177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81069433"/>
      </p:ext>
    </p:extLst>
  </p:cSld>
  <p:clrMapOvr>
    <a:masterClrMapping/>
  </p:clrMapOvr>
  <mc:AlternateContent xmlns:mc="http://schemas.openxmlformats.org/markup-compatibility/2006" xmlns:p14="http://schemas.microsoft.com/office/powerpoint/2010/main">
    <mc:Choice Requires="p14">
      <p:transition spd="slow" p14:dur="2000" advTm="42621"/>
    </mc:Choice>
    <mc:Fallback xmlns="">
      <p:transition spd="slow" advTm="42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2"/>
          <p:cNvSpPr>
            <a:spLocks noGrp="1" noChangeArrowheads="1"/>
          </p:cNvSpPr>
          <p:nvPr>
            <p:ph type="title"/>
          </p:nvPr>
        </p:nvSpPr>
        <p:spPr>
          <a:xfrm>
            <a:off x="390524" y="255588"/>
            <a:ext cx="8372476" cy="481012"/>
          </a:xfrm>
          <a:effectLst/>
        </p:spPr>
        <p:txBody>
          <a:bodyPr/>
          <a:lstStyle/>
          <a:p>
            <a:pPr>
              <a:defRPr/>
            </a:pPr>
            <a:r>
              <a:rPr lang="en-US" dirty="0" smtClean="0"/>
              <a:t>Brain modules and cognitive processes</a:t>
            </a:r>
            <a:endParaRPr lang="pl-PL" dirty="0"/>
          </a:p>
        </p:txBody>
      </p:sp>
      <p:sp>
        <p:nvSpPr>
          <p:cNvPr id="269315" name="Rectangle 3"/>
          <p:cNvSpPr>
            <a:spLocks noGrp="1" noChangeArrowheads="1"/>
          </p:cNvSpPr>
          <p:nvPr>
            <p:ph idx="1"/>
          </p:nvPr>
        </p:nvSpPr>
        <p:spPr>
          <a:xfrm>
            <a:off x="371474" y="866775"/>
            <a:ext cx="4412281" cy="1033463"/>
          </a:xfrm>
        </p:spPr>
        <p:txBody>
          <a:bodyPr/>
          <a:lstStyle/>
          <a:p>
            <a:pPr marL="0" indent="0">
              <a:buNone/>
            </a:pPr>
            <a:r>
              <a:rPr lang="en-US" dirty="0" smtClean="0">
                <a:latin typeface="Calibri" pitchFamily="34" charset="0"/>
                <a:cs typeface="Calibri" pitchFamily="34" charset="0"/>
              </a:rPr>
              <a:t>Simple and more difficult tasks, requiring the whole-brain </a:t>
            </a:r>
            <a:r>
              <a:rPr lang="en-US" dirty="0">
                <a:latin typeface="Calibri" pitchFamily="34" charset="0"/>
                <a:cs typeface="Calibri" pitchFamily="34" charset="0"/>
              </a:rPr>
              <a:t>network </a:t>
            </a:r>
            <a:r>
              <a:rPr lang="en-US" dirty="0" smtClean="0">
                <a:latin typeface="Calibri" pitchFamily="34" charset="0"/>
                <a:cs typeface="Calibri" pitchFamily="34" charset="0"/>
              </a:rPr>
              <a:t>reorganization. </a:t>
            </a:r>
          </a:p>
        </p:txBody>
      </p:sp>
      <p:grpSp>
        <p:nvGrpSpPr>
          <p:cNvPr id="2" name="Grupa 1"/>
          <p:cNvGrpSpPr/>
          <p:nvPr/>
        </p:nvGrpSpPr>
        <p:grpSpPr>
          <a:xfrm>
            <a:off x="1399039" y="4941168"/>
            <a:ext cx="7744961" cy="1005955"/>
            <a:chOff x="1399039" y="5157192"/>
            <a:chExt cx="7744961" cy="1005955"/>
          </a:xfrm>
        </p:grpSpPr>
        <p:pic>
          <p:nvPicPr>
            <p:cNvPr id="274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6481" y="5192619"/>
              <a:ext cx="1959878" cy="84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44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4929" y="5187126"/>
              <a:ext cx="1909071" cy="94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443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1807" y="5183273"/>
              <a:ext cx="1909072" cy="911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444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9039" y="5157192"/>
              <a:ext cx="1959878" cy="1005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Rectangle 3"/>
          <p:cNvSpPr txBox="1">
            <a:spLocks noChangeArrowheads="1"/>
          </p:cNvSpPr>
          <p:nvPr/>
        </p:nvSpPr>
        <p:spPr bwMode="auto">
          <a:xfrm>
            <a:off x="377373" y="1916832"/>
            <a:ext cx="4266636" cy="298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aseline="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aseline="0">
                <a:solidFill>
                  <a:schemeClr val="bg1"/>
                </a:solidFill>
                <a:latin typeface="+mn-lt"/>
              </a:defRPr>
            </a:lvl2pPr>
            <a:lvl3pPr marL="1143000" indent="-228600" algn="l" rtl="0" eaLnBrk="0" fontAlgn="base" hangingPunct="0">
              <a:spcBef>
                <a:spcPct val="20000"/>
              </a:spcBef>
              <a:spcAft>
                <a:spcPct val="0"/>
              </a:spcAft>
              <a:buChar char="•"/>
              <a:defRPr sz="1600" baseline="0">
                <a:solidFill>
                  <a:schemeClr val="bg1"/>
                </a:solidFill>
                <a:latin typeface="+mn-lt"/>
              </a:defRPr>
            </a:lvl3pPr>
            <a:lvl4pPr marL="1600200" indent="-228600" algn="l" rtl="0" eaLnBrk="0" fontAlgn="base" hangingPunct="0">
              <a:spcBef>
                <a:spcPct val="20000"/>
              </a:spcBef>
              <a:spcAft>
                <a:spcPct val="0"/>
              </a:spcAft>
              <a:buChar char="–"/>
              <a:defRPr sz="1400" baseline="0">
                <a:solidFill>
                  <a:schemeClr val="bg1"/>
                </a:solidFill>
                <a:latin typeface="+mn-lt"/>
              </a:defRPr>
            </a:lvl4pPr>
            <a:lvl5pPr marL="2057400" indent="-228600" algn="l" rtl="0" eaLnBrk="0" fontAlgn="base" hangingPunct="0">
              <a:spcBef>
                <a:spcPct val="20000"/>
              </a:spcBef>
              <a:spcAft>
                <a:spcPct val="0"/>
              </a:spcAft>
              <a:buChar char="»"/>
              <a:defRPr sz="1400" baseline="0">
                <a:solidFill>
                  <a:schemeClr val="bg1"/>
                </a:solidFill>
                <a:latin typeface="+mn-lt"/>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buFontTx/>
              <a:buNone/>
            </a:pPr>
            <a:r>
              <a:rPr lang="en-US" kern="0" dirty="0">
                <a:latin typeface="Calibri" pitchFamily="34" charset="0"/>
                <a:cs typeface="Calibri" pitchFamily="34" charset="0"/>
              </a:rPr>
              <a:t>Left:   1-back   </a:t>
            </a:r>
            <a:r>
              <a:rPr lang="en-US" kern="0" dirty="0" smtClean="0">
                <a:latin typeface="Calibri" pitchFamily="34" charset="0"/>
                <a:cs typeface="Calibri" pitchFamily="34" charset="0"/>
              </a:rPr>
              <a:t>local hubs</a:t>
            </a:r>
            <a:endParaRPr lang="en-US" kern="0" dirty="0">
              <a:latin typeface="Calibri" pitchFamily="34" charset="0"/>
              <a:cs typeface="Calibri" pitchFamily="34" charset="0"/>
            </a:endParaRPr>
          </a:p>
          <a:p>
            <a:pPr marL="0" indent="0">
              <a:buFontTx/>
              <a:buNone/>
            </a:pPr>
            <a:r>
              <a:rPr lang="en-US" kern="0" dirty="0">
                <a:latin typeface="Calibri" pitchFamily="34" charset="0"/>
                <a:cs typeface="Calibri" pitchFamily="34" charset="0"/>
              </a:rPr>
              <a:t>Right: 2-back  </a:t>
            </a:r>
            <a:r>
              <a:rPr lang="en-US" kern="0" dirty="0" smtClean="0">
                <a:latin typeface="Calibri" pitchFamily="34" charset="0"/>
                <a:cs typeface="Calibri" pitchFamily="34" charset="0"/>
              </a:rPr>
              <a:t> local </a:t>
            </a:r>
            <a:r>
              <a:rPr lang="en-US" kern="0" dirty="0">
                <a:latin typeface="Calibri" pitchFamily="34" charset="0"/>
                <a:cs typeface="Calibri" pitchFamily="34" charset="0"/>
              </a:rPr>
              <a:t>hubs</a:t>
            </a:r>
          </a:p>
          <a:p>
            <a:pPr marL="0" indent="0">
              <a:buFontTx/>
              <a:buNone/>
            </a:pPr>
            <a:endParaRPr lang="en-US" sz="800" kern="0" dirty="0">
              <a:latin typeface="Calibri" pitchFamily="34" charset="0"/>
              <a:cs typeface="Calibri" pitchFamily="34" charset="0"/>
            </a:endParaRPr>
          </a:p>
          <a:p>
            <a:pPr marL="0" indent="0">
              <a:buFontTx/>
              <a:buNone/>
            </a:pPr>
            <a:r>
              <a:rPr lang="en-US" kern="0" dirty="0">
                <a:latin typeface="Calibri" pitchFamily="34" charset="0"/>
                <a:cs typeface="Calibri" pitchFamily="34" charset="0"/>
              </a:rPr>
              <a:t>Average over 35 </a:t>
            </a:r>
            <a:r>
              <a:rPr lang="en-US" i="1" kern="0" dirty="0">
                <a:latin typeface="Calibri" pitchFamily="34" charset="0"/>
                <a:cs typeface="Calibri" pitchFamily="34" charset="0"/>
              </a:rPr>
              <a:t>participants.</a:t>
            </a:r>
          </a:p>
          <a:p>
            <a:pPr marL="0" indent="0">
              <a:buFontTx/>
              <a:buNone/>
            </a:pPr>
            <a:endParaRPr lang="en-US" sz="800" kern="0" dirty="0">
              <a:latin typeface="Calibri" pitchFamily="34" charset="0"/>
              <a:cs typeface="Calibri" pitchFamily="34" charset="0"/>
            </a:endParaRPr>
          </a:p>
          <a:p>
            <a:pPr marL="0" indent="0">
              <a:buFontTx/>
              <a:buNone/>
            </a:pPr>
            <a:r>
              <a:rPr lang="en-US" kern="0" dirty="0">
                <a:latin typeface="Calibri" pitchFamily="34" charset="0"/>
                <a:cs typeface="Calibri" pitchFamily="34" charset="0"/>
              </a:rPr>
              <a:t>Dynamical change of the landscape of attractors, depending on </a:t>
            </a:r>
            <a:r>
              <a:rPr lang="en-US" kern="0" dirty="0" smtClean="0">
                <a:latin typeface="Calibri" pitchFamily="34" charset="0"/>
                <a:cs typeface="Calibri" pitchFamily="34" charset="0"/>
              </a:rPr>
              <a:t>the cognitive </a:t>
            </a:r>
            <a:r>
              <a:rPr lang="en-US" kern="0" dirty="0">
                <a:latin typeface="Calibri" pitchFamily="34" charset="0"/>
                <a:cs typeface="Calibri" pitchFamily="34" charset="0"/>
              </a:rPr>
              <a:t>load. </a:t>
            </a:r>
            <a:r>
              <a:rPr lang="en-US" kern="0" dirty="0" smtClean="0">
                <a:latin typeface="Calibri" pitchFamily="34" charset="0"/>
                <a:cs typeface="Calibri" pitchFamily="34" charset="0"/>
              </a:rPr>
              <a:t>Less local (especially in DMN), </a:t>
            </a:r>
            <a:r>
              <a:rPr lang="en-US" kern="0" dirty="0">
                <a:latin typeface="Calibri" pitchFamily="34" charset="0"/>
                <a:cs typeface="Calibri" pitchFamily="34" charset="0"/>
              </a:rPr>
              <a:t>more global </a:t>
            </a:r>
            <a:r>
              <a:rPr lang="en-US" kern="0" dirty="0" smtClean="0">
                <a:latin typeface="Calibri" pitchFamily="34" charset="0"/>
                <a:cs typeface="Calibri" pitchFamily="34" charset="0"/>
              </a:rPr>
              <a:t>binding (especially in PFC).</a:t>
            </a:r>
            <a:endParaRPr lang="en-US" kern="0" dirty="0">
              <a:latin typeface="Calibri" pitchFamily="34" charset="0"/>
              <a:cs typeface="Calibri" pitchFamily="34" charset="0"/>
            </a:endParaRPr>
          </a:p>
        </p:txBody>
      </p:sp>
      <p:pic>
        <p:nvPicPr>
          <p:cNvPr id="1126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4009" y="1380831"/>
            <a:ext cx="4499992" cy="334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3"/>
          <p:cNvSpPr txBox="1">
            <a:spLocks noChangeArrowheads="1"/>
          </p:cNvSpPr>
          <p:nvPr/>
        </p:nvSpPr>
        <p:spPr bwMode="auto">
          <a:xfrm>
            <a:off x="419100" y="6165304"/>
            <a:ext cx="329565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aseline="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aseline="0">
                <a:solidFill>
                  <a:schemeClr val="bg1"/>
                </a:solidFill>
                <a:latin typeface="+mn-lt"/>
              </a:defRPr>
            </a:lvl2pPr>
            <a:lvl3pPr marL="1143000" indent="-228600" algn="l" rtl="0" eaLnBrk="0" fontAlgn="base" hangingPunct="0">
              <a:spcBef>
                <a:spcPct val="20000"/>
              </a:spcBef>
              <a:spcAft>
                <a:spcPct val="0"/>
              </a:spcAft>
              <a:buChar char="•"/>
              <a:defRPr sz="1600" baseline="0">
                <a:solidFill>
                  <a:schemeClr val="bg1"/>
                </a:solidFill>
                <a:latin typeface="+mn-lt"/>
              </a:defRPr>
            </a:lvl3pPr>
            <a:lvl4pPr marL="1600200" indent="-228600" algn="l" rtl="0" eaLnBrk="0" fontAlgn="base" hangingPunct="0">
              <a:spcBef>
                <a:spcPct val="20000"/>
              </a:spcBef>
              <a:spcAft>
                <a:spcPct val="0"/>
              </a:spcAft>
              <a:buChar char="–"/>
              <a:defRPr sz="1400" baseline="0">
                <a:solidFill>
                  <a:schemeClr val="bg1"/>
                </a:solidFill>
                <a:latin typeface="+mn-lt"/>
              </a:defRPr>
            </a:lvl4pPr>
            <a:lvl5pPr marL="2057400" indent="-228600" algn="l" rtl="0" eaLnBrk="0" fontAlgn="base" hangingPunct="0">
              <a:spcBef>
                <a:spcPct val="20000"/>
              </a:spcBef>
              <a:spcAft>
                <a:spcPct val="0"/>
              </a:spcAft>
              <a:buChar char="»"/>
              <a:defRPr sz="1400" baseline="0">
                <a:solidFill>
                  <a:schemeClr val="bg1"/>
                </a:solidFill>
                <a:latin typeface="+mn-lt"/>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buNone/>
            </a:pPr>
            <a:r>
              <a:rPr lang="en-US" dirty="0">
                <a:latin typeface="Calibri" pitchFamily="34" charset="0"/>
                <a:cs typeface="Calibri" pitchFamily="34" charset="0"/>
              </a:rPr>
              <a:t>K. Finc et </a:t>
            </a:r>
            <a:r>
              <a:rPr lang="en-US" dirty="0" smtClean="0">
                <a:latin typeface="Calibri" pitchFamily="34" charset="0"/>
                <a:cs typeface="Calibri" pitchFamily="34" charset="0"/>
              </a:rPr>
              <a:t>al, HBM (2017).</a:t>
            </a:r>
            <a:endParaRPr lang="en-US" dirty="0">
              <a:latin typeface="Calibri" pitchFamily="34" charset="0"/>
              <a:cs typeface="Calibri" pitchFamily="34" charset="0"/>
            </a:endParaRPr>
          </a:p>
        </p:txBody>
      </p:sp>
      <p:pic>
        <p:nvPicPr>
          <p:cNvPr id="3" name="Dźwię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14507017"/>
      </p:ext>
    </p:extLst>
  </p:cSld>
  <p:clrMapOvr>
    <a:masterClrMapping/>
  </p:clrMapOvr>
  <p:transition advTm="34884">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2"/>
          <p:cNvSpPr>
            <a:spLocks noGrp="1" noChangeArrowheads="1"/>
          </p:cNvSpPr>
          <p:nvPr>
            <p:ph type="title"/>
          </p:nvPr>
        </p:nvSpPr>
        <p:spPr>
          <a:xfrm>
            <a:off x="390524" y="255588"/>
            <a:ext cx="8372476" cy="481012"/>
          </a:xfrm>
          <a:effectLst/>
        </p:spPr>
        <p:txBody>
          <a:bodyPr/>
          <a:lstStyle/>
          <a:p>
            <a:pPr>
              <a:defRPr/>
            </a:pPr>
            <a:r>
              <a:rPr lang="en-US" dirty="0" smtClean="0"/>
              <a:t>Brain modules and cognitive processes</a:t>
            </a:r>
            <a:endParaRPr lang="pl-PL" dirty="0"/>
          </a:p>
        </p:txBody>
      </p:sp>
      <p:sp>
        <p:nvSpPr>
          <p:cNvPr id="269315" name="Rectangle 3"/>
          <p:cNvSpPr>
            <a:spLocks noGrp="1" noChangeArrowheads="1"/>
          </p:cNvSpPr>
          <p:nvPr>
            <p:ph idx="1"/>
          </p:nvPr>
        </p:nvSpPr>
        <p:spPr>
          <a:xfrm>
            <a:off x="371474" y="866775"/>
            <a:ext cx="4412281" cy="1033463"/>
          </a:xfrm>
        </p:spPr>
        <p:txBody>
          <a:bodyPr/>
          <a:lstStyle/>
          <a:p>
            <a:pPr marL="0" indent="0">
              <a:buNone/>
            </a:pPr>
            <a:r>
              <a:rPr lang="en-US" dirty="0" smtClean="0">
                <a:latin typeface="Calibri" pitchFamily="34" charset="0"/>
                <a:cs typeface="Calibri" pitchFamily="34" charset="0"/>
              </a:rPr>
              <a:t>Simple and more difficult tasks, requiring the whole-brain </a:t>
            </a:r>
            <a:r>
              <a:rPr lang="en-US" dirty="0">
                <a:latin typeface="Calibri" pitchFamily="34" charset="0"/>
                <a:cs typeface="Calibri" pitchFamily="34" charset="0"/>
              </a:rPr>
              <a:t>network </a:t>
            </a:r>
            <a:r>
              <a:rPr lang="en-US" dirty="0" smtClean="0">
                <a:latin typeface="Calibri" pitchFamily="34" charset="0"/>
                <a:cs typeface="Calibri" pitchFamily="34" charset="0"/>
              </a:rPr>
              <a:t>reorganization. </a:t>
            </a:r>
          </a:p>
        </p:txBody>
      </p:sp>
      <p:grpSp>
        <p:nvGrpSpPr>
          <p:cNvPr id="3" name="Grupa 2"/>
          <p:cNvGrpSpPr/>
          <p:nvPr/>
        </p:nvGrpSpPr>
        <p:grpSpPr>
          <a:xfrm>
            <a:off x="1399039" y="4941168"/>
            <a:ext cx="7744961" cy="1005955"/>
            <a:chOff x="1399039" y="5592102"/>
            <a:chExt cx="7744961" cy="1005955"/>
          </a:xfrm>
        </p:grpSpPr>
        <p:pic>
          <p:nvPicPr>
            <p:cNvPr id="274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6481" y="5627529"/>
              <a:ext cx="1959878" cy="84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44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4929" y="5622036"/>
              <a:ext cx="1909071" cy="94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443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1807" y="5618183"/>
              <a:ext cx="1909072" cy="911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444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9039" y="5592102"/>
              <a:ext cx="1959878" cy="1005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Rectangle 3"/>
          <p:cNvSpPr txBox="1">
            <a:spLocks noChangeArrowheads="1"/>
          </p:cNvSpPr>
          <p:nvPr/>
        </p:nvSpPr>
        <p:spPr bwMode="auto">
          <a:xfrm>
            <a:off x="377373" y="1916832"/>
            <a:ext cx="4293722" cy="298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aseline="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aseline="0">
                <a:solidFill>
                  <a:schemeClr val="bg1"/>
                </a:solidFill>
                <a:latin typeface="+mn-lt"/>
              </a:defRPr>
            </a:lvl2pPr>
            <a:lvl3pPr marL="1143000" indent="-228600" algn="l" rtl="0" eaLnBrk="0" fontAlgn="base" hangingPunct="0">
              <a:spcBef>
                <a:spcPct val="20000"/>
              </a:spcBef>
              <a:spcAft>
                <a:spcPct val="0"/>
              </a:spcAft>
              <a:buChar char="•"/>
              <a:defRPr sz="1600" baseline="0">
                <a:solidFill>
                  <a:schemeClr val="bg1"/>
                </a:solidFill>
                <a:latin typeface="+mn-lt"/>
              </a:defRPr>
            </a:lvl3pPr>
            <a:lvl4pPr marL="1600200" indent="-228600" algn="l" rtl="0" eaLnBrk="0" fontAlgn="base" hangingPunct="0">
              <a:spcBef>
                <a:spcPct val="20000"/>
              </a:spcBef>
              <a:spcAft>
                <a:spcPct val="0"/>
              </a:spcAft>
              <a:buChar char="–"/>
              <a:defRPr sz="1400" baseline="0">
                <a:solidFill>
                  <a:schemeClr val="bg1"/>
                </a:solidFill>
                <a:latin typeface="+mn-lt"/>
              </a:defRPr>
            </a:lvl4pPr>
            <a:lvl5pPr marL="2057400" indent="-228600" algn="l" rtl="0" eaLnBrk="0" fontAlgn="base" hangingPunct="0">
              <a:spcBef>
                <a:spcPct val="20000"/>
              </a:spcBef>
              <a:spcAft>
                <a:spcPct val="0"/>
              </a:spcAft>
              <a:buChar char="»"/>
              <a:defRPr sz="1400" baseline="0">
                <a:solidFill>
                  <a:schemeClr val="bg1"/>
                </a:solidFill>
                <a:latin typeface="+mn-lt"/>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buFontTx/>
              <a:buNone/>
            </a:pPr>
            <a:r>
              <a:rPr lang="en-US" kern="0" dirty="0" smtClean="0">
                <a:latin typeface="Calibri" pitchFamily="34" charset="0"/>
                <a:cs typeface="Calibri" pitchFamily="34" charset="0"/>
              </a:rPr>
              <a:t>Left:   1-back   connector hubs</a:t>
            </a:r>
          </a:p>
          <a:p>
            <a:pPr marL="0" indent="0">
              <a:buFontTx/>
              <a:buNone/>
            </a:pPr>
            <a:r>
              <a:rPr lang="en-US" kern="0" dirty="0" smtClean="0">
                <a:latin typeface="Calibri" pitchFamily="34" charset="0"/>
                <a:cs typeface="Calibri" pitchFamily="34" charset="0"/>
              </a:rPr>
              <a:t>Right: </a:t>
            </a:r>
            <a:r>
              <a:rPr lang="en-US" kern="0" smtClean="0">
                <a:latin typeface="Calibri" pitchFamily="34" charset="0"/>
                <a:cs typeface="Calibri" pitchFamily="34" charset="0"/>
              </a:rPr>
              <a:t>2-back   connector </a:t>
            </a:r>
            <a:r>
              <a:rPr lang="en-US" kern="0">
                <a:latin typeface="Calibri" pitchFamily="34" charset="0"/>
                <a:cs typeface="Calibri" pitchFamily="34" charset="0"/>
              </a:rPr>
              <a:t>hubs</a:t>
            </a:r>
            <a:endParaRPr lang="en-US" kern="0" dirty="0" smtClean="0">
              <a:latin typeface="Calibri" pitchFamily="34" charset="0"/>
              <a:cs typeface="Calibri" pitchFamily="34" charset="0"/>
            </a:endParaRPr>
          </a:p>
          <a:p>
            <a:pPr marL="0" indent="0">
              <a:buFontTx/>
              <a:buNone/>
            </a:pPr>
            <a:endParaRPr lang="en-US" sz="1000" kern="0" dirty="0">
              <a:latin typeface="Calibri" pitchFamily="34" charset="0"/>
              <a:cs typeface="Calibri" pitchFamily="34" charset="0"/>
            </a:endParaRPr>
          </a:p>
          <a:p>
            <a:pPr marL="0" indent="0">
              <a:buFontTx/>
              <a:buNone/>
            </a:pPr>
            <a:r>
              <a:rPr lang="en-US" kern="0" dirty="0" smtClean="0">
                <a:latin typeface="Calibri" pitchFamily="34" charset="0"/>
                <a:cs typeface="Calibri" pitchFamily="34" charset="0"/>
              </a:rPr>
              <a:t>Average over 35 </a:t>
            </a:r>
            <a:r>
              <a:rPr lang="en-US" i="1" kern="0" dirty="0" smtClean="0">
                <a:latin typeface="Calibri" pitchFamily="34" charset="0"/>
                <a:cs typeface="Calibri" pitchFamily="34" charset="0"/>
              </a:rPr>
              <a:t>participants.</a:t>
            </a:r>
          </a:p>
          <a:p>
            <a:pPr marL="0" indent="0">
              <a:buFontTx/>
              <a:buNone/>
            </a:pPr>
            <a:endParaRPr lang="en-US" sz="1000" kern="0" dirty="0">
              <a:latin typeface="Calibri" pitchFamily="34" charset="0"/>
              <a:cs typeface="Calibri" pitchFamily="34" charset="0"/>
            </a:endParaRPr>
          </a:p>
          <a:p>
            <a:pPr marL="0" indent="0">
              <a:buFontTx/>
              <a:buNone/>
            </a:pPr>
            <a:r>
              <a:rPr lang="en-US" kern="0" dirty="0" smtClean="0">
                <a:latin typeface="Calibri" pitchFamily="34" charset="0"/>
                <a:cs typeface="Calibri" pitchFamily="34" charset="0"/>
              </a:rPr>
              <a:t>Dynamical change of the landscape of attractors, depending on the cognitive load – System 2 (</a:t>
            </a:r>
            <a:r>
              <a:rPr lang="en-US" kern="0" dirty="0" err="1" smtClean="0">
                <a:latin typeface="Calibri" pitchFamily="34" charset="0"/>
                <a:cs typeface="Calibri" pitchFamily="34" charset="0"/>
              </a:rPr>
              <a:t>Khaneman</a:t>
            </a:r>
            <a:r>
              <a:rPr lang="en-US" kern="0" dirty="0" smtClean="0">
                <a:latin typeface="Calibri" pitchFamily="34" charset="0"/>
                <a:cs typeface="Calibri" pitchFamily="34" charset="0"/>
              </a:rPr>
              <a:t>). </a:t>
            </a:r>
            <a:br>
              <a:rPr lang="en-US" kern="0" dirty="0" smtClean="0">
                <a:latin typeface="Calibri" pitchFamily="34" charset="0"/>
                <a:cs typeface="Calibri" pitchFamily="34" charset="0"/>
              </a:rPr>
            </a:br>
            <a:r>
              <a:rPr lang="en-US" kern="0" dirty="0" smtClean="0">
                <a:latin typeface="Calibri" pitchFamily="34" charset="0"/>
                <a:cs typeface="Calibri" pitchFamily="34" charset="0"/>
              </a:rPr>
              <a:t>DMN areas engaged in global binding! </a:t>
            </a:r>
          </a:p>
        </p:txBody>
      </p:sp>
      <p:pic>
        <p:nvPicPr>
          <p:cNvPr id="1024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1095" y="1412776"/>
            <a:ext cx="4472905" cy="3312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3"/>
          <p:cNvSpPr txBox="1">
            <a:spLocks noChangeArrowheads="1"/>
          </p:cNvSpPr>
          <p:nvPr/>
        </p:nvSpPr>
        <p:spPr bwMode="auto">
          <a:xfrm>
            <a:off x="419100" y="6165304"/>
            <a:ext cx="329565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aseline="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aseline="0">
                <a:solidFill>
                  <a:schemeClr val="bg1"/>
                </a:solidFill>
                <a:latin typeface="+mn-lt"/>
              </a:defRPr>
            </a:lvl2pPr>
            <a:lvl3pPr marL="1143000" indent="-228600" algn="l" rtl="0" eaLnBrk="0" fontAlgn="base" hangingPunct="0">
              <a:spcBef>
                <a:spcPct val="20000"/>
              </a:spcBef>
              <a:spcAft>
                <a:spcPct val="0"/>
              </a:spcAft>
              <a:buChar char="•"/>
              <a:defRPr sz="1600" baseline="0">
                <a:solidFill>
                  <a:schemeClr val="bg1"/>
                </a:solidFill>
                <a:latin typeface="+mn-lt"/>
              </a:defRPr>
            </a:lvl3pPr>
            <a:lvl4pPr marL="1600200" indent="-228600" algn="l" rtl="0" eaLnBrk="0" fontAlgn="base" hangingPunct="0">
              <a:spcBef>
                <a:spcPct val="20000"/>
              </a:spcBef>
              <a:spcAft>
                <a:spcPct val="0"/>
              </a:spcAft>
              <a:buChar char="–"/>
              <a:defRPr sz="1400" baseline="0">
                <a:solidFill>
                  <a:schemeClr val="bg1"/>
                </a:solidFill>
                <a:latin typeface="+mn-lt"/>
              </a:defRPr>
            </a:lvl4pPr>
            <a:lvl5pPr marL="2057400" indent="-228600" algn="l" rtl="0" eaLnBrk="0" fontAlgn="base" hangingPunct="0">
              <a:spcBef>
                <a:spcPct val="20000"/>
              </a:spcBef>
              <a:spcAft>
                <a:spcPct val="0"/>
              </a:spcAft>
              <a:buChar char="»"/>
              <a:defRPr sz="1400" baseline="0">
                <a:solidFill>
                  <a:schemeClr val="bg1"/>
                </a:solidFill>
                <a:latin typeface="+mn-lt"/>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buNone/>
            </a:pPr>
            <a:r>
              <a:rPr lang="en-US" dirty="0">
                <a:latin typeface="Calibri" pitchFamily="34" charset="0"/>
                <a:cs typeface="Calibri" pitchFamily="34" charset="0"/>
              </a:rPr>
              <a:t>K. Finc et </a:t>
            </a:r>
            <a:r>
              <a:rPr lang="en-US" dirty="0" smtClean="0">
                <a:latin typeface="Calibri" pitchFamily="34" charset="0"/>
                <a:cs typeface="Calibri" pitchFamily="34" charset="0"/>
              </a:rPr>
              <a:t>al, HBM (2017).</a:t>
            </a:r>
            <a:endParaRPr lang="en-US" dirty="0">
              <a:latin typeface="Calibri" pitchFamily="34" charset="0"/>
              <a:cs typeface="Calibri" pitchFamily="34" charset="0"/>
            </a:endParaRPr>
          </a:p>
        </p:txBody>
      </p:sp>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89708080"/>
      </p:ext>
    </p:extLst>
  </p:cSld>
  <p:clrMapOvr>
    <a:masterClrMapping/>
  </p:clrMapOvr>
  <p:transition advTm="49814">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smtClean="0"/>
              <a:t>Working memory training</a:t>
            </a:r>
            <a:endParaRPr lang="pl-PL" dirty="0"/>
          </a:p>
        </p:txBody>
      </p:sp>
      <p:sp>
        <p:nvSpPr>
          <p:cNvPr id="6" name="Symbol zastępczy zawartości 2"/>
          <p:cNvSpPr txBox="1">
            <a:spLocks/>
          </p:cNvSpPr>
          <p:nvPr/>
        </p:nvSpPr>
        <p:spPr bwMode="auto">
          <a:xfrm>
            <a:off x="460374" y="5157192"/>
            <a:ext cx="8288089"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0"/>
              </a:spcBef>
              <a:spcAft>
                <a:spcPts val="600"/>
              </a:spcAft>
              <a:buChar char="•"/>
              <a:defRPr sz="2000">
                <a:solidFill>
                  <a:schemeClr val="bg1"/>
                </a:solidFill>
                <a:latin typeface="Calibri" pitchFamily="34" charset="0"/>
                <a:ea typeface="+mn-ea"/>
                <a:cs typeface="+mn-cs"/>
              </a:defRPr>
            </a:lvl1pPr>
            <a:lvl2pPr marL="742950" indent="-285750" algn="l" rtl="0" eaLnBrk="0" fontAlgn="base" hangingPunct="0">
              <a:spcBef>
                <a:spcPts val="0"/>
              </a:spcBef>
              <a:spcAft>
                <a:spcPts val="600"/>
              </a:spcAft>
              <a:buChar char="–"/>
              <a:defRPr sz="2800">
                <a:solidFill>
                  <a:schemeClr val="bg1"/>
                </a:solidFill>
                <a:latin typeface="Calibri" pitchFamily="34" charset="0"/>
              </a:defRPr>
            </a:lvl2pPr>
            <a:lvl3pPr marL="1143000" indent="-228600" algn="l" rtl="0" eaLnBrk="0" fontAlgn="base" hangingPunct="0">
              <a:spcBef>
                <a:spcPts val="0"/>
              </a:spcBef>
              <a:spcAft>
                <a:spcPts val="300"/>
              </a:spcAft>
              <a:buChar char="•"/>
              <a:defRPr sz="1600">
                <a:solidFill>
                  <a:schemeClr val="bg1"/>
                </a:solidFill>
                <a:latin typeface="Calibri" pitchFamily="34" charset="0"/>
              </a:defRPr>
            </a:lvl3pPr>
            <a:lvl4pPr marL="1600200" indent="-228600" algn="l" rtl="0" eaLnBrk="0" fontAlgn="base" hangingPunct="0">
              <a:spcBef>
                <a:spcPct val="20000"/>
              </a:spcBef>
              <a:spcAft>
                <a:spcPct val="0"/>
              </a:spcAft>
              <a:buChar char="–"/>
              <a:defRPr sz="1400">
                <a:solidFill>
                  <a:schemeClr val="bg1"/>
                </a:solidFill>
                <a:latin typeface="Calibri" pitchFamily="34" charset="0"/>
              </a:defRPr>
            </a:lvl4pPr>
            <a:lvl5pPr marL="2057400" indent="-228600" algn="l" rtl="0" eaLnBrk="0" fontAlgn="base" hangingPunct="0">
              <a:spcBef>
                <a:spcPct val="20000"/>
              </a:spcBef>
              <a:spcAft>
                <a:spcPct val="0"/>
              </a:spcAft>
              <a:buChar char="»"/>
              <a:defRPr sz="1400">
                <a:solidFill>
                  <a:schemeClr val="bg1"/>
                </a:solidFill>
                <a:latin typeface="Calibri" pitchFamily="34"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spcAft>
                <a:spcPts val="300"/>
              </a:spcAft>
              <a:buFontTx/>
              <a:buNone/>
            </a:pPr>
            <a:r>
              <a:rPr lang="en-US" dirty="0" smtClean="0"/>
              <a:t>6-week training, dual n-back task, c</a:t>
            </a:r>
            <a:r>
              <a:rPr lang="en-US" b="1" dirty="0" smtClean="0"/>
              <a:t>hanges in module allegiance of </a:t>
            </a:r>
            <a:r>
              <a:rPr lang="en-US" b="1" dirty="0" err="1" smtClean="0"/>
              <a:t>fronto</a:t>
            </a:r>
            <a:r>
              <a:rPr lang="en-US" b="1" dirty="0" smtClean="0"/>
              <a:t>-parietal and default-mode networks. </a:t>
            </a:r>
            <a:r>
              <a:rPr lang="en-US" dirty="0" smtClean="0"/>
              <a:t>Each matrix element represents the probability that the pair of nodes is assigned to the same community. </a:t>
            </a:r>
          </a:p>
          <a:p>
            <a:pPr marL="0" indent="0">
              <a:spcAft>
                <a:spcPts val="300"/>
              </a:spcAft>
              <a:buFontTx/>
              <a:buNone/>
            </a:pPr>
            <a:r>
              <a:rPr lang="en-US" dirty="0" smtClean="0"/>
              <a:t>Segregation of task-relevant DMN and FPN regions is a result of training and complex task automation.  </a:t>
            </a:r>
            <a:br>
              <a:rPr lang="en-US" dirty="0" smtClean="0"/>
            </a:br>
            <a:endParaRPr lang="en-US" kern="0" dirty="0"/>
          </a:p>
        </p:txBody>
      </p:sp>
      <p:pic>
        <p:nvPicPr>
          <p:cNvPr id="266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214" y="908720"/>
            <a:ext cx="8223250" cy="420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78324262"/>
      </p:ext>
    </p:extLst>
  </p:cSld>
  <p:clrMapOvr>
    <a:masterClrMapping/>
  </p:clrMapOvr>
  <mc:AlternateContent xmlns:mc="http://schemas.openxmlformats.org/markup-compatibility/2006" xmlns:p14="http://schemas.microsoft.com/office/powerpoint/2010/main">
    <mc:Choice Requires="p14">
      <p:transition spd="slow" p14:dur="2000" advTm="60587"/>
    </mc:Choice>
    <mc:Fallback xmlns="">
      <p:transition spd="slow" advTm="60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7584" y="2420888"/>
            <a:ext cx="7772400" cy="1728192"/>
          </a:xfrm>
        </p:spPr>
        <p:txBody>
          <a:bodyPr/>
          <a:lstStyle/>
          <a:p>
            <a:r>
              <a:rPr lang="en-US" sz="4400" dirty="0" smtClean="0"/>
              <a:t>Simulations of brain networks </a:t>
            </a:r>
            <a:endParaRPr lang="pl-PL" sz="4400" dirty="0"/>
          </a:p>
        </p:txBody>
      </p:sp>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10785475"/>
      </p:ext>
    </p:extLst>
  </p:cSld>
  <p:clrMapOvr>
    <a:masterClrMapping/>
  </p:clrMapOvr>
  <mc:AlternateContent xmlns:mc="http://schemas.openxmlformats.org/markup-compatibility/2006" xmlns:p14="http://schemas.microsoft.com/office/powerpoint/2010/main">
    <mc:Choice Requires="p14">
      <p:transition spd="slow" p14:dur="2000" advTm="9392"/>
    </mc:Choice>
    <mc:Fallback xmlns="">
      <p:transition spd="slow" advTm="9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350838"/>
            <a:ext cx="7772400" cy="563562"/>
          </a:xfrm>
        </p:spPr>
        <p:txBody>
          <a:bodyPr/>
          <a:lstStyle/>
          <a:p>
            <a:pPr eaLnBrk="1" hangingPunct="1">
              <a:defRPr/>
            </a:pPr>
            <a:r>
              <a:rPr lang="pl-PL" sz="3600" dirty="0" smtClean="0">
                <a:effectLst>
                  <a:outerShdw blurRad="38100" dist="38100" dir="2700000" algn="tl">
                    <a:srgbClr val="000000">
                      <a:alpha val="43137"/>
                    </a:srgbClr>
                  </a:outerShdw>
                </a:effectLst>
              </a:rPr>
              <a:t>Model </a:t>
            </a:r>
            <a:r>
              <a:rPr lang="en-US" sz="3600" dirty="0" smtClean="0">
                <a:effectLst>
                  <a:outerShdw blurRad="38100" dist="38100" dir="2700000" algn="tl">
                    <a:srgbClr val="000000">
                      <a:alpha val="43137"/>
                    </a:srgbClr>
                  </a:outerShdw>
                </a:effectLst>
              </a:rPr>
              <a:t>of reading &amp; dyslexia</a:t>
            </a:r>
          </a:p>
        </p:txBody>
      </p:sp>
      <p:sp>
        <p:nvSpPr>
          <p:cNvPr id="259075" name="Rectangle 3"/>
          <p:cNvSpPr>
            <a:spLocks noGrp="1" noChangeArrowheads="1"/>
          </p:cNvSpPr>
          <p:nvPr>
            <p:ph sz="half" idx="1"/>
          </p:nvPr>
        </p:nvSpPr>
        <p:spPr>
          <a:xfrm>
            <a:off x="600075" y="4941168"/>
            <a:ext cx="8250238" cy="1454150"/>
          </a:xfrm>
        </p:spPr>
        <p:txBody>
          <a:bodyPr/>
          <a:lstStyle/>
          <a:p>
            <a:pPr marL="0" indent="0">
              <a:spcBef>
                <a:spcPct val="0"/>
              </a:spcBef>
              <a:spcAft>
                <a:spcPts val="600"/>
              </a:spcAft>
              <a:buFontTx/>
              <a:buNone/>
            </a:pPr>
            <a:r>
              <a:rPr lang="en-US" sz="2000" dirty="0" smtClean="0">
                <a:solidFill>
                  <a:srgbClr val="FFFFFF"/>
                </a:solidFill>
              </a:rPr>
              <a:t>Learning: mapping one of the </a:t>
            </a:r>
            <a:r>
              <a:rPr lang="pl-PL" sz="2000" dirty="0" smtClean="0">
                <a:solidFill>
                  <a:srgbClr val="FFFFFF"/>
                </a:solidFill>
              </a:rPr>
              <a:t>3 </a:t>
            </a:r>
            <a:r>
              <a:rPr lang="en-US" sz="2000" dirty="0" smtClean="0">
                <a:solidFill>
                  <a:srgbClr val="FFFFFF"/>
                </a:solidFill>
              </a:rPr>
              <a:t>layers to the other two.</a:t>
            </a:r>
          </a:p>
          <a:p>
            <a:pPr marL="0" indent="0">
              <a:spcBef>
                <a:spcPct val="0"/>
              </a:spcBef>
              <a:spcAft>
                <a:spcPts val="600"/>
              </a:spcAft>
              <a:buFontTx/>
              <a:buNone/>
            </a:pPr>
            <a:r>
              <a:rPr lang="en-US" sz="2000" dirty="0" smtClean="0">
                <a:solidFill>
                  <a:srgbClr val="FFFFFF"/>
                </a:solidFill>
              </a:rPr>
              <a:t>Fluctuations around final configuration = attractors representing concepts.</a:t>
            </a:r>
          </a:p>
          <a:p>
            <a:pPr marL="0" indent="0">
              <a:spcBef>
                <a:spcPct val="0"/>
              </a:spcBef>
              <a:spcAft>
                <a:spcPts val="600"/>
              </a:spcAft>
              <a:buFontTx/>
              <a:buNone/>
            </a:pPr>
            <a:r>
              <a:rPr lang="en-US" sz="2000" dirty="0" smtClean="0">
                <a:solidFill>
                  <a:srgbClr val="FFFFFF"/>
                </a:solidFill>
              </a:rPr>
              <a:t>How to see properties of their basins, their relations?</a:t>
            </a:r>
            <a:br>
              <a:rPr lang="en-US" sz="2000" dirty="0" smtClean="0">
                <a:solidFill>
                  <a:srgbClr val="FFFFFF"/>
                </a:solidFill>
              </a:rPr>
            </a:br>
            <a:r>
              <a:rPr lang="en-US" sz="2000" dirty="0" smtClean="0">
                <a:solidFill>
                  <a:srgbClr val="FFFFFF"/>
                </a:solidFill>
              </a:rPr>
              <a:t>Model in </a:t>
            </a:r>
            <a:r>
              <a:rPr lang="en-US" sz="2000" b="1" dirty="0" smtClean="0">
                <a:solidFill>
                  <a:srgbClr val="FFFFFF"/>
                </a:solidFill>
              </a:rPr>
              <a:t>Genesis</a:t>
            </a:r>
            <a:r>
              <a:rPr lang="en-US" sz="2000" dirty="0" smtClean="0">
                <a:solidFill>
                  <a:srgbClr val="FFFFFF"/>
                </a:solidFill>
              </a:rPr>
              <a:t>: more detailed neuron description. </a:t>
            </a:r>
          </a:p>
        </p:txBody>
      </p:sp>
      <p:sp>
        <p:nvSpPr>
          <p:cNvPr id="259076" name="Rectangle 7"/>
          <p:cNvSpPr>
            <a:spLocks noChangeArrowheads="1"/>
          </p:cNvSpPr>
          <p:nvPr/>
        </p:nvSpPr>
        <p:spPr bwMode="auto">
          <a:xfrm>
            <a:off x="611187" y="1196975"/>
            <a:ext cx="4464869"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00"/>
              </a:spcAft>
              <a:buClr>
                <a:srgbClr val="FFCC66"/>
              </a:buClr>
              <a:buSzPct val="115000"/>
            </a:pPr>
            <a:r>
              <a:rPr lang="en-US" sz="2000" dirty="0">
                <a:solidFill>
                  <a:srgbClr val="FFFFFF"/>
                </a:solidFill>
                <a:latin typeface="Calibri" pitchFamily="34" charset="0"/>
              </a:rPr>
              <a:t>Emergent neural </a:t>
            </a:r>
            <a:r>
              <a:rPr lang="en-US" sz="2000" dirty="0" smtClean="0">
                <a:solidFill>
                  <a:srgbClr val="FFFFFF"/>
                </a:solidFill>
                <a:latin typeface="Calibri" pitchFamily="34" charset="0"/>
              </a:rPr>
              <a:t>simulator:</a:t>
            </a:r>
            <a:endParaRPr lang="en-US" sz="2000" dirty="0">
              <a:solidFill>
                <a:srgbClr val="FFFFFF"/>
              </a:solidFill>
              <a:latin typeface="Calibri" pitchFamily="34" charset="0"/>
            </a:endParaRPr>
          </a:p>
          <a:p>
            <a:pPr>
              <a:spcAft>
                <a:spcPts val="600"/>
              </a:spcAft>
              <a:buClr>
                <a:srgbClr val="FFCC66"/>
              </a:buClr>
              <a:buSzPct val="115000"/>
            </a:pPr>
            <a:r>
              <a:rPr lang="en-US" sz="2000" dirty="0" err="1">
                <a:solidFill>
                  <a:srgbClr val="FFFFFF"/>
                </a:solidFill>
                <a:latin typeface="Calibri" pitchFamily="34" charset="0"/>
              </a:rPr>
              <a:t>Aisa</a:t>
            </a:r>
            <a:r>
              <a:rPr lang="en-US" sz="2000" dirty="0">
                <a:solidFill>
                  <a:srgbClr val="FFFFFF"/>
                </a:solidFill>
                <a:latin typeface="Calibri" pitchFamily="34" charset="0"/>
              </a:rPr>
              <a:t>, B., Mingus, B., and O'Reilly, R. The emergent neural modeling system. Neural Networks, </a:t>
            </a:r>
            <a:r>
              <a:rPr lang="en-US" sz="2000" dirty="0" smtClean="0">
                <a:solidFill>
                  <a:srgbClr val="FFFFFF"/>
                </a:solidFill>
                <a:latin typeface="Calibri" pitchFamily="34" charset="0"/>
              </a:rPr>
              <a:t>21</a:t>
            </a:r>
            <a:r>
              <a:rPr lang="en-US" sz="2000" dirty="0">
                <a:solidFill>
                  <a:srgbClr val="FFFFFF"/>
                </a:solidFill>
                <a:latin typeface="Calibri" pitchFamily="34" charset="0"/>
              </a:rPr>
              <a:t>, </a:t>
            </a:r>
            <a:r>
              <a:rPr lang="en-US" sz="2000" dirty="0" smtClean="0">
                <a:solidFill>
                  <a:srgbClr val="FFFFFF"/>
                </a:solidFill>
                <a:latin typeface="Calibri" pitchFamily="34" charset="0"/>
              </a:rPr>
              <a:t>1045, </a:t>
            </a:r>
            <a:r>
              <a:rPr lang="en-US" sz="2000" dirty="0">
                <a:solidFill>
                  <a:srgbClr val="FFFFFF"/>
                </a:solidFill>
                <a:latin typeface="Calibri" pitchFamily="34" charset="0"/>
              </a:rPr>
              <a:t>2008. </a:t>
            </a:r>
          </a:p>
          <a:p>
            <a:pPr>
              <a:spcAft>
                <a:spcPts val="600"/>
              </a:spcAft>
              <a:buClr>
                <a:srgbClr val="FFCC66"/>
              </a:buClr>
              <a:buSzPct val="115000"/>
            </a:pPr>
            <a:endParaRPr lang="en-US" sz="800" dirty="0">
              <a:solidFill>
                <a:srgbClr val="FFFFFF"/>
              </a:solidFill>
              <a:latin typeface="Calibri" pitchFamily="34" charset="0"/>
            </a:endParaRPr>
          </a:p>
          <a:p>
            <a:pPr>
              <a:spcAft>
                <a:spcPts val="600"/>
              </a:spcAft>
              <a:buClr>
                <a:srgbClr val="FFCC66"/>
              </a:buClr>
              <a:buSzPct val="115000"/>
            </a:pPr>
            <a:r>
              <a:rPr lang="en-US" sz="2000" dirty="0">
                <a:solidFill>
                  <a:srgbClr val="FFFFFF"/>
                </a:solidFill>
                <a:latin typeface="Calibri" pitchFamily="34" charset="0"/>
              </a:rPr>
              <a:t>3-layer model of reading: </a:t>
            </a:r>
          </a:p>
          <a:p>
            <a:pPr>
              <a:spcAft>
                <a:spcPts val="600"/>
              </a:spcAft>
              <a:buClr>
                <a:srgbClr val="FFCC66"/>
              </a:buClr>
              <a:buSzPct val="115000"/>
            </a:pPr>
            <a:r>
              <a:rPr lang="en-US" sz="2000" dirty="0">
                <a:solidFill>
                  <a:srgbClr val="FFFFFF"/>
                </a:solidFill>
                <a:latin typeface="Calibri" pitchFamily="34" charset="0"/>
              </a:rPr>
              <a:t>orthography, phonology, semantics, or distribution of activity over </a:t>
            </a:r>
            <a:r>
              <a:rPr lang="en-US" sz="2000" dirty="0" smtClean="0">
                <a:solidFill>
                  <a:srgbClr val="FFFFFF"/>
                </a:solidFill>
                <a:latin typeface="Calibri" pitchFamily="34" charset="0"/>
              </a:rPr>
              <a:t/>
            </a:r>
            <a:br>
              <a:rPr lang="en-US" sz="2000" dirty="0" smtClean="0">
                <a:solidFill>
                  <a:srgbClr val="FFFFFF"/>
                </a:solidFill>
                <a:latin typeface="Calibri" pitchFamily="34" charset="0"/>
              </a:rPr>
            </a:br>
            <a:r>
              <a:rPr lang="en-US" sz="2000" b="1" dirty="0" smtClean="0">
                <a:solidFill>
                  <a:srgbClr val="FFFFFF"/>
                </a:solidFill>
                <a:latin typeface="Calibri" pitchFamily="34" charset="0"/>
              </a:rPr>
              <a:t>140 </a:t>
            </a:r>
            <a:r>
              <a:rPr lang="en-US" sz="2000" b="1" dirty="0" err="1">
                <a:solidFill>
                  <a:srgbClr val="FFFFFF"/>
                </a:solidFill>
                <a:latin typeface="Calibri" pitchFamily="34" charset="0"/>
              </a:rPr>
              <a:t>microfeatures</a:t>
            </a:r>
            <a:r>
              <a:rPr lang="en-US" sz="2000" dirty="0">
                <a:solidFill>
                  <a:srgbClr val="FFFFFF"/>
                </a:solidFill>
                <a:latin typeface="Calibri" pitchFamily="34" charset="0"/>
              </a:rPr>
              <a:t> </a:t>
            </a:r>
            <a:r>
              <a:rPr lang="en-US" sz="2000" dirty="0" smtClean="0">
                <a:solidFill>
                  <a:srgbClr val="FFFFFF"/>
                </a:solidFill>
                <a:latin typeface="Calibri" pitchFamily="34" charset="0"/>
              </a:rPr>
              <a:t>defining </a:t>
            </a:r>
            <a:r>
              <a:rPr lang="en-US" sz="2000" dirty="0">
                <a:solidFill>
                  <a:srgbClr val="FFFFFF"/>
                </a:solidFill>
                <a:latin typeface="Calibri" pitchFamily="34" charset="0"/>
              </a:rPr>
              <a:t>concepts. </a:t>
            </a:r>
          </a:p>
          <a:p>
            <a:pPr>
              <a:spcAft>
                <a:spcPts val="600"/>
              </a:spcAft>
              <a:buClr>
                <a:srgbClr val="FFCC66"/>
              </a:buClr>
              <a:buSzPct val="115000"/>
            </a:pPr>
            <a:r>
              <a:rPr lang="en-US" sz="2000" dirty="0" smtClean="0">
                <a:solidFill>
                  <a:srgbClr val="FFFFFF"/>
                </a:solidFill>
                <a:latin typeface="Calibri" pitchFamily="34" charset="0"/>
              </a:rPr>
              <a:t>In the brain: </a:t>
            </a:r>
            <a:r>
              <a:rPr lang="en-US" sz="2000" dirty="0" err="1" smtClean="0">
                <a:solidFill>
                  <a:srgbClr val="FFFFFF"/>
                </a:solidFill>
                <a:latin typeface="Calibri" pitchFamily="34" charset="0"/>
              </a:rPr>
              <a:t>microfeature</a:t>
            </a:r>
            <a:r>
              <a:rPr lang="en-US" sz="2000" dirty="0">
                <a:solidFill>
                  <a:srgbClr val="FFFFFF"/>
                </a:solidFill>
                <a:latin typeface="Calibri" pitchFamily="34" charset="0"/>
              </a:rPr>
              <a:t>=subnetwork.</a:t>
            </a:r>
            <a:br>
              <a:rPr lang="en-US" sz="2000" dirty="0">
                <a:solidFill>
                  <a:srgbClr val="FFFFFF"/>
                </a:solidFill>
                <a:latin typeface="Calibri" pitchFamily="34" charset="0"/>
              </a:rPr>
            </a:br>
            <a:r>
              <a:rPr lang="en-US" sz="2000" dirty="0">
                <a:solidFill>
                  <a:srgbClr val="FFFFFF"/>
                </a:solidFill>
                <a:latin typeface="Calibri" pitchFamily="34" charset="0"/>
              </a:rPr>
              <a:t>Hidden layers </a:t>
            </a:r>
            <a:r>
              <a:rPr lang="en-US" sz="2000" dirty="0" smtClean="0">
                <a:solidFill>
                  <a:srgbClr val="FFFFFF"/>
                </a:solidFill>
                <a:latin typeface="Calibri" pitchFamily="34" charset="0"/>
              </a:rPr>
              <a:t>OS/OP/</a:t>
            </a:r>
            <a:r>
              <a:rPr lang="en-US" sz="2000" dirty="0" err="1" smtClean="0">
                <a:solidFill>
                  <a:srgbClr val="FFFFFF"/>
                </a:solidFill>
                <a:latin typeface="Calibri" pitchFamily="34" charset="0"/>
              </a:rPr>
              <a:t>SP_Hid</a:t>
            </a:r>
            <a:r>
              <a:rPr lang="en-US" sz="2000" dirty="0" smtClean="0">
                <a:solidFill>
                  <a:srgbClr val="FFFFFF"/>
                </a:solidFill>
                <a:latin typeface="Calibri" pitchFamily="34" charset="0"/>
              </a:rPr>
              <a:t> in </a:t>
            </a:r>
            <a:r>
              <a:rPr lang="en-US" sz="2000" dirty="0">
                <a:solidFill>
                  <a:srgbClr val="FFFFFF"/>
                </a:solidFill>
                <a:latin typeface="Calibri" pitchFamily="34" charset="0"/>
              </a:rPr>
              <a:t>between. </a:t>
            </a:r>
          </a:p>
        </p:txBody>
      </p:sp>
      <p:grpSp>
        <p:nvGrpSpPr>
          <p:cNvPr id="2" name="Grupa 1"/>
          <p:cNvGrpSpPr/>
          <p:nvPr/>
        </p:nvGrpSpPr>
        <p:grpSpPr>
          <a:xfrm>
            <a:off x="5508104" y="987152"/>
            <a:ext cx="3591272" cy="3810000"/>
            <a:chOff x="5508104" y="908720"/>
            <a:chExt cx="3591272" cy="3810000"/>
          </a:xfrm>
        </p:grpSpPr>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908720"/>
              <a:ext cx="35052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9256" y="908720"/>
              <a:ext cx="1080120" cy="1080120"/>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grpSp>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30904608"/>
      </p:ext>
    </p:extLst>
  </p:cSld>
  <p:clrMapOvr>
    <a:masterClrMapping/>
  </p:clrMapOvr>
  <mc:AlternateContent xmlns:mc="http://schemas.openxmlformats.org/markup-compatibility/2006" xmlns:p14="http://schemas.microsoft.com/office/powerpoint/2010/main">
    <mc:Choice Requires="p14">
      <p:transition spd="med" p14:dur="700" advTm="66260">
        <p:fade/>
      </p:transition>
    </mc:Choice>
    <mc:Fallback xmlns="">
      <p:transition spd="med" advTm="662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8229600" cy="939800"/>
          </a:xfrm>
        </p:spPr>
        <p:txBody>
          <a:bodyPr/>
          <a:lstStyle/>
          <a:p>
            <a:pPr eaLnBrk="1" hangingPunct="1">
              <a:defRPr/>
            </a:pPr>
            <a:r>
              <a:rPr lang="pl-PL" sz="3600" dirty="0" err="1" smtClean="0">
                <a:effectLst>
                  <a:outerShdw blurRad="38100" dist="38100" dir="2700000" algn="tl">
                    <a:srgbClr val="000000">
                      <a:alpha val="43137"/>
                    </a:srgbClr>
                  </a:outerShdw>
                </a:effectLst>
              </a:rPr>
              <a:t>Viser</a:t>
            </a:r>
            <a:r>
              <a:rPr lang="pl-PL" sz="3600" dirty="0" smtClean="0">
                <a:effectLst>
                  <a:outerShdw blurRad="38100" dist="38100" dir="2700000" algn="tl">
                    <a:srgbClr val="000000">
                      <a:alpha val="43137"/>
                    </a:srgbClr>
                  </a:outerShdw>
                </a:effectLst>
              </a:rPr>
              <a:t> </a:t>
            </a:r>
            <a:r>
              <a:rPr lang="pl-PL" sz="3600" dirty="0" err="1" smtClean="0">
                <a:effectLst>
                  <a:outerShdw blurRad="38100" dist="38100" dir="2700000" algn="tl">
                    <a:srgbClr val="000000">
                      <a:alpha val="43137"/>
                    </a:srgbClr>
                  </a:outerShdw>
                </a:effectLst>
              </a:rPr>
              <a:t>toolbox</a:t>
            </a:r>
            <a:r>
              <a:rPr lang="pl-PL" sz="3600" dirty="0" smtClean="0">
                <a:effectLst>
                  <a:outerShdw blurRad="38100" dist="38100" dir="2700000" algn="tl">
                    <a:srgbClr val="000000">
                      <a:alpha val="43137"/>
                    </a:srgbClr>
                  </a:outerShdw>
                </a:effectLst>
              </a:rPr>
              <a:t> </a:t>
            </a:r>
            <a:endParaRPr lang="en-US" sz="3600" dirty="0" smtClean="0">
              <a:effectLst>
                <a:outerShdw blurRad="38100" dist="38100" dir="2700000" algn="tl">
                  <a:srgbClr val="000000">
                    <a:alpha val="43137"/>
                  </a:srgbClr>
                </a:outerShdw>
              </a:effectLst>
            </a:endParaRPr>
          </a:p>
        </p:txBody>
      </p:sp>
      <p:sp>
        <p:nvSpPr>
          <p:cNvPr id="8" name="Symbol zastępczy zawartości 6"/>
          <p:cNvSpPr txBox="1">
            <a:spLocks/>
          </p:cNvSpPr>
          <p:nvPr/>
        </p:nvSpPr>
        <p:spPr bwMode="auto">
          <a:xfrm>
            <a:off x="753097" y="5877272"/>
            <a:ext cx="8139384" cy="748159"/>
          </a:xfrm>
          <a:prstGeom prst="rect">
            <a:avLst/>
          </a:prstGeom>
          <a:noFill/>
          <a:ln w="9525">
            <a:noFill/>
            <a:miter lim="800000"/>
            <a:headEnd/>
            <a:tailEnd/>
          </a:ln>
        </p:spPr>
        <p:txBody>
          <a:bodyPr/>
          <a:lstStyle/>
          <a:p>
            <a:pPr eaLnBrk="0" fontAlgn="base" hangingPunct="0">
              <a:spcBef>
                <a:spcPct val="20000"/>
              </a:spcBef>
              <a:spcAft>
                <a:spcPct val="0"/>
              </a:spcAft>
              <a:defRPr/>
            </a:pPr>
            <a:r>
              <a:rPr lang="en-US" sz="2000" dirty="0" err="1" smtClean="0">
                <a:solidFill>
                  <a:srgbClr val="FFFFFF"/>
                </a:solidFill>
                <a:effectLst>
                  <a:outerShdw blurRad="38100" dist="38100" dir="2700000" algn="tl">
                    <a:srgbClr val="000000">
                      <a:alpha val="43137"/>
                    </a:srgbClr>
                  </a:outerShdw>
                </a:effectLst>
                <a:latin typeface="+mn-lt"/>
                <a:cs typeface="Arial" pitchFamily="34" charset="0"/>
                <a:hlinkClick r:id="rId5"/>
              </a:rPr>
              <a:t>Viser</a:t>
            </a:r>
            <a:r>
              <a:rPr lang="en-US" sz="2000" dirty="0" smtClean="0">
                <a:solidFill>
                  <a:srgbClr val="FFFFFF"/>
                </a:solidFill>
                <a:effectLst>
                  <a:outerShdw blurRad="38100" dist="38100" dir="2700000" algn="tl">
                    <a:srgbClr val="000000">
                      <a:alpha val="43137"/>
                    </a:srgbClr>
                  </a:outerShdw>
                </a:effectLst>
                <a:latin typeface="+mn-lt"/>
                <a:cs typeface="Arial" pitchFamily="34" charset="0"/>
                <a:hlinkClick r:id="rId5"/>
              </a:rPr>
              <a:t> toolbox</a:t>
            </a:r>
            <a:r>
              <a:rPr lang="en-US" sz="2000" dirty="0" smtClean="0">
                <a:solidFill>
                  <a:srgbClr val="FFFFFF"/>
                </a:solidFill>
                <a:effectLst>
                  <a:outerShdw blurRad="38100" dist="38100" dir="2700000" algn="tl">
                    <a:srgbClr val="000000">
                      <a:alpha val="43137"/>
                    </a:srgbClr>
                  </a:outerShdw>
                </a:effectLst>
                <a:latin typeface="+mn-lt"/>
                <a:cs typeface="Arial" pitchFamily="34" charset="0"/>
              </a:rPr>
              <a:t> (Dobosz, Duch) contains many techniques to vi</a:t>
            </a:r>
            <a:r>
              <a:rPr lang="pl-PL" sz="2000" dirty="0" smtClean="0">
                <a:solidFill>
                  <a:srgbClr val="FFFFFF"/>
                </a:solidFill>
                <a:effectLst>
                  <a:outerShdw blurRad="38100" dist="38100" dir="2700000" algn="tl">
                    <a:srgbClr val="000000">
                      <a:alpha val="43137"/>
                    </a:srgbClr>
                  </a:outerShdw>
                </a:effectLst>
                <a:latin typeface="+mn-lt"/>
                <a:cs typeface="Arial" pitchFamily="34" charset="0"/>
              </a:rPr>
              <a:t>s</a:t>
            </a:r>
            <a:r>
              <a:rPr lang="en-US" sz="2000" dirty="0" err="1" smtClean="0">
                <a:solidFill>
                  <a:srgbClr val="FFFFFF"/>
                </a:solidFill>
                <a:effectLst>
                  <a:outerShdw blurRad="38100" dist="38100" dir="2700000" algn="tl">
                    <a:srgbClr val="000000">
                      <a:alpha val="43137"/>
                    </a:srgbClr>
                  </a:outerShdw>
                </a:effectLst>
                <a:latin typeface="+mn-lt"/>
                <a:cs typeface="Arial" pitchFamily="34" charset="0"/>
              </a:rPr>
              <a:t>ualize</a:t>
            </a:r>
            <a:r>
              <a:rPr lang="en-US" sz="2000" dirty="0" smtClean="0">
                <a:solidFill>
                  <a:srgbClr val="FFFFFF"/>
                </a:solidFill>
                <a:effectLst>
                  <a:outerShdw blurRad="38100" dist="38100" dir="2700000" algn="tl">
                    <a:srgbClr val="000000">
                      <a:alpha val="43137"/>
                    </a:srgbClr>
                  </a:outerShdw>
                </a:effectLst>
                <a:latin typeface="+mn-lt"/>
                <a:cs typeface="Arial" pitchFamily="34" charset="0"/>
              </a:rPr>
              <a:t> neurodynamics. </a:t>
            </a:r>
            <a:endParaRPr lang="en-US" sz="2000" dirty="0">
              <a:solidFill>
                <a:srgbClr val="FFFFFF"/>
              </a:solidFill>
              <a:latin typeface="+mn-lt"/>
              <a:cs typeface="Arial" pitchFamily="34" charset="0"/>
            </a:endParaRPr>
          </a:p>
        </p:txBody>
      </p:sp>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287463"/>
            <a:ext cx="6858000" cy="428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92100709"/>
      </p:ext>
    </p:extLst>
  </p:cSld>
  <p:clrMapOvr>
    <a:masterClrMapping/>
  </p:clrMapOvr>
  <p:transition spd="slow" advTm="1997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313" y="0"/>
            <a:ext cx="6770687"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638" y="4024313"/>
            <a:ext cx="124142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825" y="1522413"/>
            <a:ext cx="126523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Łącznik prosty ze strzałką 2"/>
          <p:cNvCxnSpPr/>
          <p:nvPr/>
        </p:nvCxnSpPr>
        <p:spPr bwMode="auto">
          <a:xfrm flipH="1">
            <a:off x="1897063" y="4581525"/>
            <a:ext cx="1489075" cy="101600"/>
          </a:xfrm>
          <a:prstGeom prst="straightConnector1">
            <a:avLst/>
          </a:prstGeom>
          <a:ln>
            <a:solidFill>
              <a:schemeClr val="bg1"/>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7" name="Łącznik prosty ze strzałką 6"/>
          <p:cNvCxnSpPr/>
          <p:nvPr/>
        </p:nvCxnSpPr>
        <p:spPr bwMode="auto">
          <a:xfrm flipH="1" flipV="1">
            <a:off x="1897063" y="2813050"/>
            <a:ext cx="2386012" cy="765175"/>
          </a:xfrm>
          <a:prstGeom prst="straightConnector1">
            <a:avLst/>
          </a:prstGeom>
          <a:ln>
            <a:solidFill>
              <a:schemeClr val="bg1"/>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26631" name="pole tekstowe 4"/>
          <p:cNvSpPr txBox="1">
            <a:spLocks noChangeArrowheads="1"/>
          </p:cNvSpPr>
          <p:nvPr/>
        </p:nvSpPr>
        <p:spPr bwMode="auto">
          <a:xfrm>
            <a:off x="655638" y="6340475"/>
            <a:ext cx="1265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Char char="•"/>
              <a:defRPr sz="2200">
                <a:solidFill>
                  <a:schemeClr val="tx1"/>
                </a:solidFill>
                <a:latin typeface="Calibri" pitchFamily="34" charset="0"/>
                <a:cs typeface="Calibri" pitchFamily="34" charset="0"/>
              </a:defRPr>
            </a:lvl1pPr>
            <a:lvl2pPr marL="742950" indent="-285750" eaLnBrk="0" hangingPunct="0">
              <a:spcBef>
                <a:spcPct val="20000"/>
              </a:spcBef>
              <a:buChar char="–"/>
              <a:defRPr sz="2000">
                <a:solidFill>
                  <a:schemeClr val="tx1"/>
                </a:solidFill>
                <a:latin typeface="Calibri" pitchFamily="34" charset="0"/>
                <a:cs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cs typeface="Calibri" pitchFamily="34" charset="0"/>
              </a:defRPr>
            </a:lvl3pPr>
            <a:lvl4pPr marL="1600200" indent="-228600" eaLnBrk="0" hangingPunct="0">
              <a:spcBef>
                <a:spcPct val="20000"/>
              </a:spcBef>
              <a:buChar char="–"/>
              <a:defRPr sz="2000">
                <a:solidFill>
                  <a:schemeClr val="tx1"/>
                </a:solidFill>
                <a:latin typeface="Arial Unicode MS" pitchFamily="34" charset="-128"/>
                <a:cs typeface="Calibri" pitchFamily="34" charset="0"/>
              </a:defRPr>
            </a:lvl4pPr>
            <a:lvl5pPr marL="2057400" indent="-228600" eaLnBrk="0" hangingPunct="0">
              <a:spcBef>
                <a:spcPct val="20000"/>
              </a:spcBef>
              <a:buClr>
                <a:schemeClr val="tx2"/>
              </a:buClr>
              <a:buSzPct val="110000"/>
              <a:buChar char="•"/>
              <a:defRPr sz="2000">
                <a:solidFill>
                  <a:schemeClr val="tx1"/>
                </a:solidFill>
                <a:latin typeface="Arial Unicode MS" pitchFamily="34" charset="-128"/>
                <a:cs typeface="Calibri" pitchFamily="34"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Arial Unicode MS" pitchFamily="34" charset="-128"/>
                <a:cs typeface="Calibri" pitchFamily="34"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Arial Unicode MS" pitchFamily="34" charset="-128"/>
                <a:cs typeface="Calibri" pitchFamily="34"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Arial Unicode MS" pitchFamily="34" charset="-128"/>
                <a:cs typeface="Calibri" pitchFamily="34"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Arial Unicode MS" pitchFamily="34" charset="-128"/>
                <a:cs typeface="Calibri" pitchFamily="34" charset="0"/>
              </a:defRPr>
            </a:lvl9pPr>
          </a:lstStyle>
          <a:p>
            <a:pPr eaLnBrk="1" hangingPunct="1">
              <a:spcBef>
                <a:spcPct val="0"/>
              </a:spcBef>
              <a:buClrTx/>
              <a:buSzTx/>
              <a:buFontTx/>
              <a:buNone/>
            </a:pPr>
            <a:r>
              <a:rPr lang="en-US" altLang="pl-PL" sz="2000">
                <a:solidFill>
                  <a:schemeClr val="bg1"/>
                </a:solidFill>
              </a:rPr>
              <a:t>flag</a:t>
            </a:r>
            <a:endParaRPr lang="pl-PL" altLang="pl-PL" sz="2000">
              <a:solidFill>
                <a:schemeClr val="bg1"/>
              </a:solidFill>
            </a:endParaRPr>
          </a:p>
        </p:txBody>
      </p:sp>
      <p:sp>
        <p:nvSpPr>
          <p:cNvPr id="26632" name="pole tekstowe 9"/>
          <p:cNvSpPr txBox="1">
            <a:spLocks noChangeArrowheads="1"/>
          </p:cNvSpPr>
          <p:nvPr/>
        </p:nvSpPr>
        <p:spPr bwMode="auto">
          <a:xfrm>
            <a:off x="631825" y="1122363"/>
            <a:ext cx="1265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Char char="•"/>
              <a:defRPr sz="2200">
                <a:solidFill>
                  <a:schemeClr val="tx1"/>
                </a:solidFill>
                <a:latin typeface="Calibri" pitchFamily="34" charset="0"/>
                <a:cs typeface="Calibri" pitchFamily="34" charset="0"/>
              </a:defRPr>
            </a:lvl1pPr>
            <a:lvl2pPr marL="742950" indent="-285750" eaLnBrk="0" hangingPunct="0">
              <a:spcBef>
                <a:spcPct val="20000"/>
              </a:spcBef>
              <a:buChar char="–"/>
              <a:defRPr sz="2000">
                <a:solidFill>
                  <a:schemeClr val="tx1"/>
                </a:solidFill>
                <a:latin typeface="Calibri" pitchFamily="34" charset="0"/>
                <a:cs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cs typeface="Calibri" pitchFamily="34" charset="0"/>
              </a:defRPr>
            </a:lvl3pPr>
            <a:lvl4pPr marL="1600200" indent="-228600" eaLnBrk="0" hangingPunct="0">
              <a:spcBef>
                <a:spcPct val="20000"/>
              </a:spcBef>
              <a:buChar char="–"/>
              <a:defRPr sz="2000">
                <a:solidFill>
                  <a:schemeClr val="tx1"/>
                </a:solidFill>
                <a:latin typeface="Arial Unicode MS" pitchFamily="34" charset="-128"/>
                <a:cs typeface="Calibri" pitchFamily="34" charset="0"/>
              </a:defRPr>
            </a:lvl4pPr>
            <a:lvl5pPr marL="2057400" indent="-228600" eaLnBrk="0" hangingPunct="0">
              <a:spcBef>
                <a:spcPct val="20000"/>
              </a:spcBef>
              <a:buClr>
                <a:schemeClr val="tx2"/>
              </a:buClr>
              <a:buSzPct val="110000"/>
              <a:buChar char="•"/>
              <a:defRPr sz="2000">
                <a:solidFill>
                  <a:schemeClr val="tx1"/>
                </a:solidFill>
                <a:latin typeface="Arial Unicode MS" pitchFamily="34" charset="-128"/>
                <a:cs typeface="Calibri" pitchFamily="34"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Arial Unicode MS" pitchFamily="34" charset="-128"/>
                <a:cs typeface="Calibri" pitchFamily="34"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Arial Unicode MS" pitchFamily="34" charset="-128"/>
                <a:cs typeface="Calibri" pitchFamily="34"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Arial Unicode MS" pitchFamily="34" charset="-128"/>
                <a:cs typeface="Calibri" pitchFamily="34"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Arial Unicode MS" pitchFamily="34" charset="-128"/>
                <a:cs typeface="Calibri" pitchFamily="34" charset="0"/>
              </a:defRPr>
            </a:lvl9pPr>
          </a:lstStyle>
          <a:p>
            <a:pPr eaLnBrk="1" hangingPunct="1">
              <a:spcBef>
                <a:spcPct val="0"/>
              </a:spcBef>
              <a:buClrTx/>
              <a:buSzTx/>
              <a:buFontTx/>
              <a:buNone/>
            </a:pPr>
            <a:r>
              <a:rPr lang="en-US" altLang="pl-PL" sz="2000">
                <a:solidFill>
                  <a:schemeClr val="bg1"/>
                </a:solidFill>
              </a:rPr>
              <a:t>rope</a:t>
            </a:r>
            <a:endParaRPr lang="pl-PL" altLang="pl-PL" sz="2000">
              <a:solidFill>
                <a:schemeClr val="bg1"/>
              </a:solidFill>
            </a:endParaRPr>
          </a:p>
        </p:txBody>
      </p:sp>
      <p:sp>
        <p:nvSpPr>
          <p:cNvPr id="26633" name="pole tekstowe 10"/>
          <p:cNvSpPr txBox="1">
            <a:spLocks noChangeArrowheads="1"/>
          </p:cNvSpPr>
          <p:nvPr/>
        </p:nvSpPr>
        <p:spPr bwMode="auto">
          <a:xfrm>
            <a:off x="2265363" y="5889232"/>
            <a:ext cx="6757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Char char="•"/>
              <a:defRPr sz="2200">
                <a:solidFill>
                  <a:schemeClr val="tx1"/>
                </a:solidFill>
                <a:latin typeface="Calibri" pitchFamily="34" charset="0"/>
                <a:cs typeface="Calibri" pitchFamily="34" charset="0"/>
              </a:defRPr>
            </a:lvl1pPr>
            <a:lvl2pPr marL="742950" indent="-285750" eaLnBrk="0" hangingPunct="0">
              <a:spcBef>
                <a:spcPct val="20000"/>
              </a:spcBef>
              <a:buChar char="–"/>
              <a:defRPr sz="2000">
                <a:solidFill>
                  <a:schemeClr val="tx1"/>
                </a:solidFill>
                <a:latin typeface="Calibri" pitchFamily="34" charset="0"/>
                <a:cs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cs typeface="Calibri" pitchFamily="34" charset="0"/>
              </a:defRPr>
            </a:lvl3pPr>
            <a:lvl4pPr marL="1600200" indent="-228600" eaLnBrk="0" hangingPunct="0">
              <a:spcBef>
                <a:spcPct val="20000"/>
              </a:spcBef>
              <a:buChar char="–"/>
              <a:defRPr sz="2000">
                <a:solidFill>
                  <a:schemeClr val="tx1"/>
                </a:solidFill>
                <a:latin typeface="Arial Unicode MS" pitchFamily="34" charset="-128"/>
                <a:cs typeface="Calibri" pitchFamily="34" charset="0"/>
              </a:defRPr>
            </a:lvl4pPr>
            <a:lvl5pPr marL="2057400" indent="-228600" eaLnBrk="0" hangingPunct="0">
              <a:spcBef>
                <a:spcPct val="20000"/>
              </a:spcBef>
              <a:buClr>
                <a:schemeClr val="tx2"/>
              </a:buClr>
              <a:buSzPct val="110000"/>
              <a:buChar char="•"/>
              <a:defRPr sz="2000">
                <a:solidFill>
                  <a:schemeClr val="tx1"/>
                </a:solidFill>
                <a:latin typeface="Arial Unicode MS" pitchFamily="34" charset="-128"/>
                <a:cs typeface="Calibri" pitchFamily="34"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Arial Unicode MS" pitchFamily="34" charset="-128"/>
                <a:cs typeface="Calibri" pitchFamily="34"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Arial Unicode MS" pitchFamily="34" charset="-128"/>
                <a:cs typeface="Calibri" pitchFamily="34"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Arial Unicode MS" pitchFamily="34" charset="-128"/>
                <a:cs typeface="Calibri" pitchFamily="34"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Arial Unicode MS" pitchFamily="34" charset="-128"/>
                <a:cs typeface="Calibri" pitchFamily="34" charset="0"/>
              </a:defRPr>
            </a:lvl9pPr>
          </a:lstStyle>
          <a:p>
            <a:pPr eaLnBrk="1" hangingPunct="1">
              <a:spcBef>
                <a:spcPct val="0"/>
              </a:spcBef>
              <a:buClrTx/>
              <a:buSzTx/>
              <a:buFontTx/>
              <a:buNone/>
            </a:pPr>
            <a:r>
              <a:rPr lang="en-US" altLang="pl-PL" sz="2000" dirty="0">
                <a:solidFill>
                  <a:schemeClr val="bg1"/>
                </a:solidFill>
              </a:rPr>
              <a:t>Transitions to new patterns that share some active units (</a:t>
            </a:r>
            <a:r>
              <a:rPr lang="en-US" altLang="pl-PL" sz="2000" dirty="0" err="1">
                <a:solidFill>
                  <a:schemeClr val="bg1"/>
                </a:solidFill>
              </a:rPr>
              <a:t>microfeatures</a:t>
            </a:r>
            <a:r>
              <a:rPr lang="en-US" altLang="pl-PL" sz="2000" dirty="0" smtClean="0">
                <a:solidFill>
                  <a:schemeClr val="bg1"/>
                </a:solidFill>
              </a:rPr>
              <a:t>) shown in recurrence plots. </a:t>
            </a:r>
            <a:endParaRPr lang="pl-PL" altLang="pl-PL" sz="2000" dirty="0">
              <a:solidFill>
                <a:schemeClr val="bg1"/>
              </a:solidFill>
            </a:endParaRPr>
          </a:p>
        </p:txBody>
      </p:sp>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47785233"/>
      </p:ext>
    </p:extLst>
  </p:cSld>
  <p:clrMapOvr>
    <a:masterClrMapping/>
  </p:clrMapOvr>
  <mc:AlternateContent xmlns:mc="http://schemas.openxmlformats.org/markup-compatibility/2006" xmlns:p14="http://schemas.microsoft.com/office/powerpoint/2010/main">
    <mc:Choice Requires="p14">
      <p:transition spd="slow" p14:dur="2000" advTm="39141"/>
    </mc:Choice>
    <mc:Fallback xmlns="">
      <p:transition spd="slow" advTm="39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684213" y="2420938"/>
            <a:ext cx="8459787" cy="4103687"/>
          </a:xfrm>
        </p:spPr>
        <p:txBody>
          <a:bodyPr/>
          <a:lstStyle/>
          <a:p>
            <a:pPr marL="0" indent="0">
              <a:buNone/>
            </a:pPr>
            <a:r>
              <a:rPr lang="en-US" dirty="0" smtClean="0"/>
              <a:t>The mission of IEEE Brain is to facilitate cross-disciplinary collaboration and coordination to advance research, standardization and development of technologies in neuroscience to help improve the human condition.</a:t>
            </a:r>
            <a:endParaRPr lang="en-US" sz="1000" dirty="0" smtClean="0"/>
          </a:p>
          <a:p>
            <a:pPr marL="0" indent="0">
              <a:buNone/>
            </a:pPr>
            <a:r>
              <a:rPr lang="en-US" dirty="0" smtClean="0"/>
              <a:t>20 IEEE Societies are involved, including: </a:t>
            </a:r>
            <a:r>
              <a:rPr lang="en-US" b="1" dirty="0" smtClean="0">
                <a:solidFill>
                  <a:srgbClr val="FFFF00"/>
                </a:solidFill>
              </a:rPr>
              <a:t>IEEE Computational Intelligence Society</a:t>
            </a:r>
            <a:r>
              <a:rPr lang="en-US" dirty="0" smtClean="0"/>
              <a:t>; Computer Society; Consumer Electronics Society; Digital Senses Initiative;  Robotics and Automation Society; Sensors Council; Signal Processing Society; Society on Social Implications of Technology; </a:t>
            </a:r>
            <a:r>
              <a:rPr lang="en-US" b="1" dirty="0" smtClean="0"/>
              <a:t>Systems, Man, and Cybernetics Society</a:t>
            </a:r>
            <a:r>
              <a:rPr lang="en-US" dirty="0" smtClean="0"/>
              <a:t>, Int. </a:t>
            </a:r>
            <a:r>
              <a:rPr lang="en-US" dirty="0" err="1" smtClean="0"/>
              <a:t>Neuroethics</a:t>
            </a:r>
            <a:r>
              <a:rPr lang="en-US" dirty="0" smtClean="0"/>
              <a:t> Society, and a few other societies.</a:t>
            </a:r>
          </a:p>
          <a:p>
            <a:pPr marL="0" indent="0">
              <a:buNone/>
            </a:pPr>
            <a:r>
              <a:rPr lang="en-US" dirty="0" smtClean="0">
                <a:solidFill>
                  <a:srgbClr val="FFFF00"/>
                </a:solidFill>
              </a:rPr>
              <a:t>Most these societies are also involved in artificial intelligence. </a:t>
            </a:r>
            <a:endParaRPr lang="pl-PL" dirty="0" smtClean="0">
              <a:solidFill>
                <a:srgbClr val="FFFF00"/>
              </a:solidFill>
            </a:endParaRPr>
          </a:p>
          <a:p>
            <a:pPr marL="0" indent="0">
              <a:buNone/>
            </a:pPr>
            <a:r>
              <a:rPr lang="en-US" b="1" dirty="0">
                <a:solidFill>
                  <a:srgbClr val="FFFF00"/>
                </a:solidFill>
              </a:rPr>
              <a:t>Satya </a:t>
            </a:r>
            <a:r>
              <a:rPr lang="en-US" b="1" dirty="0" smtClean="0">
                <a:solidFill>
                  <a:srgbClr val="FFFF00"/>
                </a:solidFill>
              </a:rPr>
              <a:t>Nadella</a:t>
            </a:r>
            <a:r>
              <a:rPr lang="pl-PL" b="1" dirty="0" smtClean="0">
                <a:solidFill>
                  <a:srgbClr val="FFFF00"/>
                </a:solidFill>
              </a:rPr>
              <a:t> (</a:t>
            </a:r>
            <a:r>
              <a:rPr lang="en-US" dirty="0" smtClean="0">
                <a:solidFill>
                  <a:srgbClr val="FFFF00"/>
                </a:solidFill>
              </a:rPr>
              <a:t>CEO</a:t>
            </a:r>
            <a:r>
              <a:rPr lang="pl-PL" dirty="0" smtClean="0">
                <a:solidFill>
                  <a:srgbClr val="FFFF00"/>
                </a:solidFill>
              </a:rPr>
              <a:t>, </a:t>
            </a:r>
            <a:r>
              <a:rPr lang="en-US" dirty="0" smtClean="0">
                <a:solidFill>
                  <a:srgbClr val="FFFF00"/>
                </a:solidFill>
              </a:rPr>
              <a:t>Microsoft</a:t>
            </a:r>
            <a:r>
              <a:rPr lang="pl-PL" dirty="0" smtClean="0">
                <a:solidFill>
                  <a:srgbClr val="FFFF00"/>
                </a:solidFill>
              </a:rPr>
              <a:t>): </a:t>
            </a:r>
            <a:r>
              <a:rPr lang="pl-PL" dirty="0" smtClean="0"/>
              <a:t>t</a:t>
            </a:r>
            <a:r>
              <a:rPr lang="en-US" dirty="0" smtClean="0"/>
              <a:t>o </a:t>
            </a:r>
            <a:r>
              <a:rPr lang="en-US" dirty="0"/>
              <a:t>celebrate National Disability Employment Awareness Month, I’m </a:t>
            </a:r>
            <a:r>
              <a:rPr lang="en-US" dirty="0">
                <a:hlinkClick r:id="rId4"/>
              </a:rPr>
              <a:t>sharing examples of how technology</a:t>
            </a:r>
            <a:r>
              <a:rPr lang="en-US" dirty="0"/>
              <a:t> can be applied to empower the more than one billion people with disabilities around the world. </a:t>
            </a:r>
          </a:p>
        </p:txBody>
      </p:sp>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218207"/>
            <a:ext cx="3521075" cy="169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3537" y="24436"/>
            <a:ext cx="2430463" cy="2332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descr="Image result for global brain initiativ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21334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47332874"/>
      </p:ext>
    </p:extLst>
  </p:cSld>
  <p:clrMapOvr>
    <a:masterClrMapping/>
  </p:clrMapOvr>
  <mc:AlternateContent xmlns:mc="http://schemas.openxmlformats.org/markup-compatibility/2006" xmlns:p14="http://schemas.microsoft.com/office/powerpoint/2010/main">
    <mc:Choice Requires="p14">
      <p:transition spd="slow" p14:dur="2000" advTm="65672"/>
    </mc:Choice>
    <mc:Fallback xmlns="">
      <p:transition spd="slow" advTm="65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8229600" cy="939800"/>
          </a:xfrm>
        </p:spPr>
        <p:txBody>
          <a:bodyPr/>
          <a:lstStyle/>
          <a:p>
            <a:pPr eaLnBrk="1" hangingPunct="1">
              <a:defRPr/>
            </a:pPr>
            <a:r>
              <a:rPr lang="en-US" sz="3600" dirty="0" smtClean="0">
                <a:effectLst>
                  <a:outerShdw blurRad="38100" dist="38100" dir="2700000" algn="tl">
                    <a:srgbClr val="000000">
                      <a:alpha val="43137"/>
                    </a:srgbClr>
                  </a:outerShdw>
                </a:effectLst>
              </a:rPr>
              <a:t>Trajectory visualization</a:t>
            </a:r>
          </a:p>
        </p:txBody>
      </p:sp>
      <p:pic>
        <p:nvPicPr>
          <p:cNvPr id="50180" name="Symbol zastępczy zawartości 4"/>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33074" y="1124745"/>
            <a:ext cx="4778963" cy="4032250"/>
          </a:xfrm>
        </p:spPr>
      </p:pic>
      <p:sp>
        <p:nvSpPr>
          <p:cNvPr id="8" name="Symbol zastępczy zawartości 6"/>
          <p:cNvSpPr txBox="1">
            <a:spLocks/>
          </p:cNvSpPr>
          <p:nvPr/>
        </p:nvSpPr>
        <p:spPr bwMode="auto">
          <a:xfrm>
            <a:off x="785813" y="5129113"/>
            <a:ext cx="8358187" cy="892175"/>
          </a:xfrm>
          <a:prstGeom prst="rect">
            <a:avLst/>
          </a:prstGeom>
          <a:noFill/>
          <a:ln w="9525">
            <a:noFill/>
            <a:miter lim="800000"/>
            <a:headEnd/>
            <a:tailEnd/>
          </a:ln>
        </p:spPr>
        <p:txBody>
          <a:bodyPr/>
          <a:lstStyle/>
          <a:p>
            <a:pPr eaLnBrk="0" fontAlgn="base" hangingPunct="0">
              <a:spcBef>
                <a:spcPct val="20000"/>
              </a:spcBef>
              <a:spcAft>
                <a:spcPct val="0"/>
              </a:spcAft>
              <a:defRPr/>
            </a:pPr>
            <a:r>
              <a:rPr lang="en-US" sz="2000" dirty="0">
                <a:solidFill>
                  <a:srgbClr val="FFFFFF"/>
                </a:solidFill>
                <a:effectLst>
                  <a:outerShdw blurRad="38100" dist="38100" dir="2700000" algn="tl">
                    <a:srgbClr val="000000">
                      <a:alpha val="43137"/>
                    </a:srgbClr>
                  </a:outerShdw>
                </a:effectLst>
                <a:latin typeface="+mn-lt"/>
                <a:cs typeface="Arial" pitchFamily="34" charset="0"/>
              </a:rPr>
              <a:t>Recurrence plots </a:t>
            </a:r>
            <a:r>
              <a:rPr lang="en-US" sz="2000" dirty="0" smtClean="0">
                <a:solidFill>
                  <a:srgbClr val="FFFFFF"/>
                </a:solidFill>
                <a:effectLst>
                  <a:outerShdw blurRad="38100" dist="38100" dir="2700000" algn="tl">
                    <a:srgbClr val="000000">
                      <a:alpha val="43137"/>
                    </a:srgbClr>
                  </a:outerShdw>
                </a:effectLst>
                <a:latin typeface="+mn-lt"/>
                <a:cs typeface="Arial" pitchFamily="34" charset="0"/>
              </a:rPr>
              <a:t>and MDS/FSD/SNE visualization of trajectories of the brain activity. Here data from 140-dim semantic layer activity during spontaneous associations in the 40-words </a:t>
            </a:r>
            <a:r>
              <a:rPr lang="en-US" sz="2000" dirty="0" err="1" smtClean="0">
                <a:solidFill>
                  <a:srgbClr val="FFFFFF"/>
                </a:solidFill>
                <a:effectLst>
                  <a:outerShdw blurRad="38100" dist="38100" dir="2700000" algn="tl">
                    <a:srgbClr val="000000">
                      <a:alpha val="43137"/>
                    </a:srgbClr>
                  </a:outerShdw>
                </a:effectLst>
                <a:latin typeface="+mn-lt"/>
                <a:cs typeface="Arial" pitchFamily="34" charset="0"/>
              </a:rPr>
              <a:t>microdomain</a:t>
            </a:r>
            <a:r>
              <a:rPr lang="en-US" sz="2000" dirty="0" smtClean="0">
                <a:solidFill>
                  <a:srgbClr val="FFFFFF"/>
                </a:solidFill>
                <a:effectLst>
                  <a:outerShdw blurRad="38100" dist="38100" dir="2700000" algn="tl">
                    <a:srgbClr val="000000">
                      <a:alpha val="43137"/>
                    </a:srgbClr>
                  </a:outerShdw>
                </a:effectLst>
                <a:latin typeface="+mn-lt"/>
                <a:cs typeface="Arial" pitchFamily="34" charset="0"/>
              </a:rPr>
              <a:t>, starting </a:t>
            </a:r>
            <a:r>
              <a:rPr lang="en-US" sz="2000" dirty="0">
                <a:solidFill>
                  <a:srgbClr val="FFFFFF"/>
                </a:solidFill>
                <a:effectLst>
                  <a:outerShdw blurRad="38100" dist="38100" dir="2700000" algn="tl">
                    <a:srgbClr val="000000">
                      <a:alpha val="43137"/>
                    </a:srgbClr>
                  </a:outerShdw>
                </a:effectLst>
                <a:latin typeface="+mn-lt"/>
                <a:cs typeface="Arial" pitchFamily="34" charset="0"/>
              </a:rPr>
              <a:t>with the word “flag</a:t>
            </a:r>
            <a:r>
              <a:rPr lang="en-US" sz="2000" dirty="0" smtClean="0">
                <a:solidFill>
                  <a:srgbClr val="FFFFFF"/>
                </a:solidFill>
                <a:effectLst>
                  <a:outerShdw blurRad="38100" dist="38100" dir="2700000" algn="tl">
                    <a:srgbClr val="000000">
                      <a:alpha val="43137"/>
                    </a:srgbClr>
                  </a:outerShdw>
                </a:effectLst>
                <a:latin typeface="+mn-lt"/>
                <a:cs typeface="Arial" pitchFamily="34" charset="0"/>
              </a:rPr>
              <a:t>”.  </a:t>
            </a:r>
            <a:br>
              <a:rPr lang="en-US" sz="2000" dirty="0" smtClean="0">
                <a:solidFill>
                  <a:srgbClr val="FFFFFF"/>
                </a:solidFill>
                <a:effectLst>
                  <a:outerShdw blurRad="38100" dist="38100" dir="2700000" algn="tl">
                    <a:srgbClr val="000000">
                      <a:alpha val="43137"/>
                    </a:srgbClr>
                  </a:outerShdw>
                </a:effectLst>
                <a:latin typeface="+mn-lt"/>
                <a:cs typeface="Arial" pitchFamily="34" charset="0"/>
              </a:rPr>
            </a:br>
            <a:r>
              <a:rPr lang="en-US" sz="2000" dirty="0" smtClean="0">
                <a:solidFill>
                  <a:srgbClr val="FFFFFF"/>
                </a:solidFill>
                <a:effectLst>
                  <a:outerShdw blurRad="38100" dist="38100" dir="2700000" algn="tl">
                    <a:srgbClr val="000000">
                      <a:alpha val="43137"/>
                    </a:srgbClr>
                  </a:outerShdw>
                </a:effectLst>
                <a:latin typeface="+mn-lt"/>
                <a:cs typeface="Arial" pitchFamily="34" charset="0"/>
              </a:rPr>
              <a:t>Our toolbox:   </a:t>
            </a:r>
            <a:r>
              <a:rPr lang="en-US" sz="2000" dirty="0" smtClean="0">
                <a:solidFill>
                  <a:srgbClr val="FFFFFF"/>
                </a:solidFill>
                <a:effectLst>
                  <a:outerShdw blurRad="38100" dist="38100" dir="2700000" algn="tl">
                    <a:srgbClr val="000000">
                      <a:alpha val="43137"/>
                    </a:srgbClr>
                  </a:outerShdw>
                </a:effectLst>
                <a:latin typeface="+mn-lt"/>
              </a:rPr>
              <a:t> </a:t>
            </a:r>
            <a:r>
              <a:rPr lang="en-US" sz="2000" dirty="0" smtClean="0">
                <a:solidFill>
                  <a:srgbClr val="FFFFFF"/>
                </a:solidFill>
                <a:effectLst>
                  <a:outerShdw blurRad="38100" dist="38100" dir="2700000" algn="tl">
                    <a:srgbClr val="000000">
                      <a:alpha val="43137"/>
                    </a:srgbClr>
                  </a:outerShdw>
                </a:effectLst>
                <a:latin typeface="+mn-lt"/>
                <a:hlinkClick r:id="rId6"/>
              </a:rPr>
              <a:t>http</a:t>
            </a:r>
            <a:r>
              <a:rPr lang="en-US" sz="2000" dirty="0">
                <a:solidFill>
                  <a:srgbClr val="FFFFFF"/>
                </a:solidFill>
                <a:effectLst>
                  <a:outerShdw blurRad="38100" dist="38100" dir="2700000" algn="tl">
                    <a:srgbClr val="000000">
                      <a:alpha val="43137"/>
                    </a:srgbClr>
                  </a:outerShdw>
                </a:effectLst>
                <a:latin typeface="+mn-lt"/>
                <a:hlinkClick r:id="rId6"/>
              </a:rPr>
              <a:t>://fizyka.umk.pl/~kdobosz/visertoolbox</a:t>
            </a:r>
            <a:r>
              <a:rPr lang="en-US" sz="2000" dirty="0" smtClean="0">
                <a:solidFill>
                  <a:srgbClr val="FFFFFF"/>
                </a:solidFill>
                <a:effectLst>
                  <a:outerShdw blurRad="38100" dist="38100" dir="2700000" algn="tl">
                    <a:srgbClr val="000000">
                      <a:alpha val="43137"/>
                    </a:srgbClr>
                  </a:outerShdw>
                </a:effectLst>
                <a:latin typeface="+mn-lt"/>
                <a:hlinkClick r:id="rId6"/>
              </a:rPr>
              <a:t>/</a:t>
            </a:r>
            <a:r>
              <a:rPr lang="en-US" sz="2000" dirty="0" smtClean="0">
                <a:solidFill>
                  <a:srgbClr val="FFFFFF"/>
                </a:solidFill>
                <a:effectLst>
                  <a:outerShdw blurRad="38100" dist="38100" dir="2700000" algn="tl">
                    <a:srgbClr val="000000">
                      <a:alpha val="43137"/>
                    </a:srgbClr>
                  </a:outerShdw>
                </a:effectLst>
                <a:latin typeface="+mn-lt"/>
              </a:rPr>
              <a:t>      </a:t>
            </a:r>
            <a:endParaRPr lang="en-US" sz="2000" dirty="0">
              <a:solidFill>
                <a:srgbClr val="FFFFFF"/>
              </a:solidFill>
              <a:latin typeface="+mn-lt"/>
              <a:cs typeface="Arial" pitchFamily="34" charset="0"/>
            </a:endParaRPr>
          </a:p>
        </p:txBody>
      </p:sp>
      <p:pic>
        <p:nvPicPr>
          <p:cNvPr id="50181" name="Symbol zastępczy zawartości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03725" y="1124744"/>
            <a:ext cx="47402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Dźwię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17442866"/>
      </p:ext>
    </p:extLst>
  </p:cSld>
  <p:clrMapOvr>
    <a:masterClrMapping/>
  </p:clrMapOvr>
  <p:transition spd="slow" advTm="2384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44624"/>
            <a:ext cx="8229600" cy="939800"/>
          </a:xfrm>
        </p:spPr>
        <p:txBody>
          <a:bodyPr/>
          <a:lstStyle/>
          <a:p>
            <a:pPr eaLnBrk="1" hangingPunct="1"/>
            <a:r>
              <a:rPr lang="en-US" sz="3600" dirty="0" smtClean="0">
                <a:effectLst>
                  <a:outerShdw blurRad="38100" dist="38100" dir="2700000" algn="tl">
                    <a:srgbClr val="000000">
                      <a:alpha val="43137"/>
                    </a:srgbClr>
                  </a:outerShdw>
                </a:effectLst>
              </a:rPr>
              <a:t>Typical Development</a:t>
            </a:r>
            <a:r>
              <a:rPr lang="en-US" dirty="0" smtClean="0">
                <a:effectLst>
                  <a:outerShdw blurRad="38100" dist="38100" dir="2700000" algn="tl">
                    <a:srgbClr val="000000">
                      <a:alpha val="43137"/>
                    </a:srgbClr>
                  </a:outerShdw>
                </a:effectLst>
              </a:rPr>
              <a:t> vs. </a:t>
            </a:r>
            <a:r>
              <a:rPr lang="pl-PL" sz="3600" dirty="0" err="1" smtClean="0">
                <a:effectLst>
                  <a:outerShdw blurRad="38100" dist="38100" dir="2700000" algn="tl">
                    <a:srgbClr val="000000">
                      <a:alpha val="43137"/>
                    </a:srgbClr>
                  </a:outerShdw>
                </a:effectLst>
              </a:rPr>
              <a:t>Autism</a:t>
            </a:r>
            <a:endParaRPr lang="en-US" sz="3600" dirty="0" smtClean="0">
              <a:effectLst>
                <a:outerShdw blurRad="38100" dist="38100" dir="2700000" algn="tl">
                  <a:srgbClr val="000000">
                    <a:alpha val="43137"/>
                  </a:srgbClr>
                </a:outerShdw>
              </a:effectLst>
            </a:endParaRPr>
          </a:p>
        </p:txBody>
      </p:sp>
      <p:sp>
        <p:nvSpPr>
          <p:cNvPr id="27651" name="Symbol zastępczy zawartości 6"/>
          <p:cNvSpPr txBox="1">
            <a:spLocks/>
          </p:cNvSpPr>
          <p:nvPr/>
        </p:nvSpPr>
        <p:spPr bwMode="auto">
          <a:xfrm>
            <a:off x="803275" y="4868863"/>
            <a:ext cx="81788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algn="l">
              <a:spcBef>
                <a:spcPct val="20000"/>
              </a:spcBef>
              <a:buClrTx/>
              <a:buSzTx/>
              <a:buFont typeface="Arial" pitchFamily="34" charset="0"/>
              <a:buNone/>
            </a:pPr>
            <a:r>
              <a:rPr lang="en-US" dirty="0">
                <a:solidFill>
                  <a:srgbClr val="FFFFFF"/>
                </a:solidFill>
                <a:latin typeface="Calibri" pitchFamily="34" charset="0"/>
              </a:rPr>
              <a:t>All plots for the flag word</a:t>
            </a:r>
            <a:r>
              <a:rPr lang="pl-PL" dirty="0">
                <a:solidFill>
                  <a:srgbClr val="FFFFFF"/>
                </a:solidFill>
                <a:latin typeface="Calibri" pitchFamily="34" charset="0"/>
              </a:rPr>
              <a:t>,</a:t>
            </a:r>
            <a:r>
              <a:rPr lang="en-US" dirty="0">
                <a:solidFill>
                  <a:srgbClr val="FFFFFF"/>
                </a:solidFill>
                <a:latin typeface="Calibri" pitchFamily="34" charset="0"/>
              </a:rPr>
              <a:t> different values of </a:t>
            </a:r>
            <a:r>
              <a:rPr lang="en-US" dirty="0" err="1">
                <a:solidFill>
                  <a:srgbClr val="FFFFFF"/>
                </a:solidFill>
                <a:latin typeface="Calibri" pitchFamily="34" charset="0"/>
              </a:rPr>
              <a:t>b_inc_dt</a:t>
            </a:r>
            <a:r>
              <a:rPr lang="en-US" dirty="0">
                <a:solidFill>
                  <a:srgbClr val="FFFFFF"/>
                </a:solidFill>
                <a:latin typeface="Calibri" pitchFamily="34" charset="0"/>
              </a:rPr>
              <a:t> parameter in the accommodation mechanism.</a:t>
            </a:r>
            <a:r>
              <a:rPr lang="pl-PL" dirty="0">
                <a:solidFill>
                  <a:srgbClr val="FFFFFF"/>
                </a:solidFill>
                <a:latin typeface="Calibri" pitchFamily="34" charset="0"/>
              </a:rPr>
              <a:t> </a:t>
            </a:r>
            <a:r>
              <a:rPr lang="pl-PL" dirty="0" err="1">
                <a:solidFill>
                  <a:srgbClr val="FFFFFF"/>
                </a:solidFill>
                <a:latin typeface="Calibri" pitchFamily="34" charset="0"/>
              </a:rPr>
              <a:t>b_inc_dt</a:t>
            </a:r>
            <a:r>
              <a:rPr lang="pl-PL" dirty="0">
                <a:solidFill>
                  <a:srgbClr val="FFFFFF"/>
                </a:solidFill>
                <a:latin typeface="Calibri" pitchFamily="34" charset="0"/>
              </a:rPr>
              <a:t> = 0.01 &amp; </a:t>
            </a:r>
            <a:r>
              <a:rPr lang="pl-PL" dirty="0" err="1">
                <a:solidFill>
                  <a:srgbClr val="FFFFFF"/>
                </a:solidFill>
                <a:latin typeface="Calibri" pitchFamily="34" charset="0"/>
              </a:rPr>
              <a:t>b_inc_dt</a:t>
            </a:r>
            <a:r>
              <a:rPr lang="pl-PL" dirty="0">
                <a:solidFill>
                  <a:srgbClr val="FFFFFF"/>
                </a:solidFill>
                <a:latin typeface="Calibri" pitchFamily="34" charset="0"/>
              </a:rPr>
              <a:t> = 0.005</a:t>
            </a:r>
            <a:endParaRPr lang="en-US" dirty="0">
              <a:solidFill>
                <a:srgbClr val="FFFFFF"/>
              </a:solidFill>
              <a:latin typeface="Calibri" pitchFamily="34" charset="0"/>
            </a:endParaRPr>
          </a:p>
          <a:p>
            <a:pPr algn="l">
              <a:spcBef>
                <a:spcPct val="20000"/>
              </a:spcBef>
              <a:buClrTx/>
              <a:buSzTx/>
              <a:buFont typeface="Arial" pitchFamily="34" charset="0"/>
              <a:buNone/>
            </a:pPr>
            <a:r>
              <a:rPr lang="en-US" dirty="0" err="1">
                <a:solidFill>
                  <a:srgbClr val="FFFFFF"/>
                </a:solidFill>
                <a:latin typeface="Calibri" pitchFamily="34" charset="0"/>
              </a:rPr>
              <a:t>b_inc_dt</a:t>
            </a:r>
            <a:r>
              <a:rPr lang="en-US" dirty="0">
                <a:solidFill>
                  <a:srgbClr val="FFFFFF"/>
                </a:solidFill>
                <a:latin typeface="Calibri" pitchFamily="34" charset="0"/>
              </a:rPr>
              <a:t> = time constant for increases in intracellular calcium </a:t>
            </a:r>
            <a:r>
              <a:rPr lang="en-US" dirty="0" smtClean="0">
                <a:solidFill>
                  <a:srgbClr val="FFFFFF"/>
                </a:solidFill>
                <a:latin typeface="Calibri" pitchFamily="34" charset="0"/>
              </a:rPr>
              <a:t>building </a:t>
            </a:r>
            <a:r>
              <a:rPr lang="en-US" dirty="0">
                <a:solidFill>
                  <a:srgbClr val="FFFFFF"/>
                </a:solidFill>
                <a:latin typeface="Calibri" pitchFamily="34" charset="0"/>
              </a:rPr>
              <a:t>up slowly as </a:t>
            </a:r>
            <a:r>
              <a:rPr lang="pl-PL" dirty="0">
                <a:solidFill>
                  <a:srgbClr val="FFFFFF"/>
                </a:solidFill>
                <a:latin typeface="Calibri" pitchFamily="34" charset="0"/>
              </a:rPr>
              <a:t>a </a:t>
            </a:r>
            <a:r>
              <a:rPr lang="en-US" dirty="0">
                <a:solidFill>
                  <a:srgbClr val="FFFFFF"/>
                </a:solidFill>
                <a:latin typeface="Calibri" pitchFamily="34" charset="0"/>
              </a:rPr>
              <a:t>function of </a:t>
            </a:r>
            <a:r>
              <a:rPr lang="en-US" dirty="0" smtClean="0">
                <a:solidFill>
                  <a:srgbClr val="FFFFFF"/>
                </a:solidFill>
                <a:latin typeface="Calibri" pitchFamily="34" charset="0"/>
              </a:rPr>
              <a:t>activation, controls voltage-dependent leak channels.</a:t>
            </a:r>
            <a:r>
              <a:rPr lang="pl-PL" dirty="0" smtClean="0">
                <a:solidFill>
                  <a:srgbClr val="FFFFFF"/>
                </a:solidFill>
                <a:latin typeface="Calibri" pitchFamily="34" charset="0"/>
              </a:rPr>
              <a:t> </a:t>
            </a:r>
            <a:endParaRPr lang="pl-PL" dirty="0">
              <a:solidFill>
                <a:srgbClr val="FFFFFF"/>
              </a:solidFill>
              <a:latin typeface="Calibri" pitchFamily="34" charset="0"/>
            </a:endParaRPr>
          </a:p>
          <a:p>
            <a:pPr algn="l">
              <a:spcBef>
                <a:spcPct val="20000"/>
              </a:spcBef>
              <a:buClrTx/>
              <a:buSzTx/>
              <a:buFont typeface="Arial" pitchFamily="34" charset="0"/>
              <a:buNone/>
            </a:pPr>
            <a:r>
              <a:rPr lang="en-US" dirty="0">
                <a:solidFill>
                  <a:srgbClr val="FFFFFF"/>
                </a:solidFill>
                <a:latin typeface="Calibri" pitchFamily="34" charset="0"/>
                <a:hlinkClick r:id="rId5"/>
              </a:rPr>
              <a:t>http://</a:t>
            </a:r>
            <a:r>
              <a:rPr lang="en-US" dirty="0" smtClean="0">
                <a:solidFill>
                  <a:srgbClr val="FFFFFF"/>
                </a:solidFill>
                <a:latin typeface="Calibri" pitchFamily="34" charset="0"/>
                <a:hlinkClick r:id="rId5"/>
              </a:rPr>
              <a:t>kdobosz.wikidot.com/dyslexia-accommodation-parameters</a:t>
            </a:r>
            <a:r>
              <a:rPr lang="en-US" dirty="0" smtClean="0">
                <a:solidFill>
                  <a:srgbClr val="FFFFFF"/>
                </a:solidFill>
                <a:latin typeface="Calibri" pitchFamily="34" charset="0"/>
              </a:rPr>
              <a:t> </a:t>
            </a:r>
            <a:r>
              <a:rPr lang="pl-PL" dirty="0" smtClean="0">
                <a:solidFill>
                  <a:srgbClr val="FFFFFF"/>
                </a:solidFill>
                <a:latin typeface="Calibri" pitchFamily="34" charset="0"/>
              </a:rPr>
              <a:t> </a:t>
            </a:r>
            <a:endParaRPr lang="en-US" dirty="0">
              <a:solidFill>
                <a:srgbClr val="FFFFFF"/>
              </a:solidFill>
              <a:latin typeface="Calibri" pitchFamily="34" charset="0"/>
            </a:endParaRPr>
          </a:p>
        </p:txBody>
      </p:sp>
      <p:grpSp>
        <p:nvGrpSpPr>
          <p:cNvPr id="2" name="Grupa 1"/>
          <p:cNvGrpSpPr/>
          <p:nvPr/>
        </p:nvGrpSpPr>
        <p:grpSpPr>
          <a:xfrm>
            <a:off x="251520" y="1012239"/>
            <a:ext cx="8714915" cy="3730358"/>
            <a:chOff x="372931" y="1012239"/>
            <a:chExt cx="8714915" cy="3730358"/>
          </a:xfrm>
        </p:grpSpPr>
        <p:pic>
          <p:nvPicPr>
            <p:cNvPr id="126978" name="Picture 2"/>
            <p:cNvPicPr>
              <a:picLocks noChangeAspect="1" noChangeArrowheads="1"/>
            </p:cNvPicPr>
            <p:nvPr/>
          </p:nvPicPr>
          <p:blipFill>
            <a:blip r:embed="rId6"/>
            <a:srcRect/>
            <a:stretch>
              <a:fillRect/>
            </a:stretch>
          </p:blipFill>
          <p:spPr bwMode="auto">
            <a:xfrm>
              <a:off x="372931" y="1012239"/>
              <a:ext cx="4343085" cy="37129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28002" name="Picture 2"/>
            <p:cNvPicPr>
              <a:picLocks noChangeAspect="1" noChangeArrowheads="1"/>
            </p:cNvPicPr>
            <p:nvPr/>
          </p:nvPicPr>
          <p:blipFill>
            <a:blip r:embed="rId7"/>
            <a:srcRect/>
            <a:stretch>
              <a:fillRect/>
            </a:stretch>
          </p:blipFill>
          <p:spPr bwMode="auto">
            <a:xfrm>
              <a:off x="4666613" y="1012239"/>
              <a:ext cx="4421233" cy="37303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grpSp>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1626618"/>
      </p:ext>
    </p:extLst>
  </p:cSld>
  <p:clrMapOvr>
    <a:masterClrMapping/>
  </p:clrMapOvr>
  <p:transition spd="slow" advTm="3625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116632"/>
            <a:ext cx="8229600" cy="939800"/>
          </a:xfrm>
        </p:spPr>
        <p:txBody>
          <a:bodyPr/>
          <a:lstStyle/>
          <a:p>
            <a:pPr eaLnBrk="1" hangingPunct="1"/>
            <a:r>
              <a:rPr lang="en-US" dirty="0">
                <a:effectLst>
                  <a:outerShdw blurRad="38100" dist="38100" dir="2700000" algn="tl">
                    <a:srgbClr val="000000">
                      <a:alpha val="43137"/>
                    </a:srgbClr>
                  </a:outerShdw>
                </a:effectLst>
              </a:rPr>
              <a:t>Typical </a:t>
            </a:r>
            <a:r>
              <a:rPr lang="en-US" dirty="0" smtClean="0">
                <a:effectLst>
                  <a:outerShdw blurRad="38100" dist="38100" dir="2700000" algn="tl">
                    <a:srgbClr val="000000">
                      <a:alpha val="43137"/>
                    </a:srgbClr>
                  </a:outerShdw>
                </a:effectLst>
              </a:rPr>
              <a:t>Development vs </a:t>
            </a:r>
            <a:r>
              <a:rPr lang="pl-PL" dirty="0" smtClean="0">
                <a:effectLst>
                  <a:outerShdw blurRad="38100" dist="38100" dir="2700000" algn="tl">
                    <a:srgbClr val="000000">
                      <a:alpha val="43137"/>
                    </a:srgbClr>
                  </a:outerShdw>
                </a:effectLst>
              </a:rPr>
              <a:t>ADHD</a:t>
            </a:r>
            <a:endParaRPr lang="en-US" sz="3600" dirty="0" smtClean="0">
              <a:effectLst>
                <a:outerShdw blurRad="38100" dist="38100" dir="2700000" algn="tl">
                  <a:srgbClr val="000000">
                    <a:alpha val="43137"/>
                  </a:srgbClr>
                </a:outerShdw>
              </a:effectLst>
            </a:endParaRPr>
          </a:p>
        </p:txBody>
      </p:sp>
      <p:sp>
        <p:nvSpPr>
          <p:cNvPr id="26627" name="Symbol zastępczy zawartości 6"/>
          <p:cNvSpPr txBox="1">
            <a:spLocks/>
          </p:cNvSpPr>
          <p:nvPr/>
        </p:nvSpPr>
        <p:spPr bwMode="auto">
          <a:xfrm>
            <a:off x="803275" y="4868863"/>
            <a:ext cx="81788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algn="l">
              <a:spcBef>
                <a:spcPct val="20000"/>
              </a:spcBef>
              <a:buClrTx/>
              <a:buSzTx/>
              <a:buFont typeface="Arial" pitchFamily="34" charset="0"/>
              <a:buNone/>
            </a:pPr>
            <a:r>
              <a:rPr lang="en-US" dirty="0">
                <a:solidFill>
                  <a:srgbClr val="FFFFFF"/>
                </a:solidFill>
                <a:latin typeface="Calibri" pitchFamily="34" charset="0"/>
              </a:rPr>
              <a:t>All plots for the flag word</a:t>
            </a:r>
            <a:r>
              <a:rPr lang="pl-PL" dirty="0">
                <a:solidFill>
                  <a:srgbClr val="FFFFFF"/>
                </a:solidFill>
                <a:latin typeface="Calibri" pitchFamily="34" charset="0"/>
              </a:rPr>
              <a:t>,</a:t>
            </a:r>
            <a:r>
              <a:rPr lang="en-US" dirty="0">
                <a:solidFill>
                  <a:srgbClr val="FFFFFF"/>
                </a:solidFill>
                <a:latin typeface="Calibri" pitchFamily="34" charset="0"/>
              </a:rPr>
              <a:t> different values of </a:t>
            </a:r>
            <a:r>
              <a:rPr lang="en-US" dirty="0" err="1">
                <a:solidFill>
                  <a:srgbClr val="FFFFFF"/>
                </a:solidFill>
                <a:latin typeface="Calibri" pitchFamily="34" charset="0"/>
              </a:rPr>
              <a:t>b_inc_dt</a:t>
            </a:r>
            <a:r>
              <a:rPr lang="en-US" dirty="0">
                <a:solidFill>
                  <a:srgbClr val="FFFFFF"/>
                </a:solidFill>
                <a:latin typeface="Calibri" pitchFamily="34" charset="0"/>
              </a:rPr>
              <a:t> parameter in the accommodation mechanism.</a:t>
            </a:r>
            <a:r>
              <a:rPr lang="pl-PL" dirty="0">
                <a:solidFill>
                  <a:srgbClr val="FFFFFF"/>
                </a:solidFill>
                <a:latin typeface="Calibri" pitchFamily="34" charset="0"/>
              </a:rPr>
              <a:t> </a:t>
            </a:r>
            <a:r>
              <a:rPr lang="pl-PL" dirty="0" err="1">
                <a:solidFill>
                  <a:srgbClr val="FFFFFF"/>
                </a:solidFill>
                <a:latin typeface="Calibri" pitchFamily="34" charset="0"/>
              </a:rPr>
              <a:t>b_inc_dt</a:t>
            </a:r>
            <a:r>
              <a:rPr lang="pl-PL" dirty="0">
                <a:solidFill>
                  <a:srgbClr val="FFFFFF"/>
                </a:solidFill>
                <a:latin typeface="Calibri" pitchFamily="34" charset="0"/>
              </a:rPr>
              <a:t> = 0.01 &amp; </a:t>
            </a:r>
            <a:r>
              <a:rPr lang="pl-PL" dirty="0" err="1">
                <a:solidFill>
                  <a:srgbClr val="FFFFFF"/>
                </a:solidFill>
                <a:latin typeface="Calibri" pitchFamily="34" charset="0"/>
              </a:rPr>
              <a:t>b_inc_dt</a:t>
            </a:r>
            <a:r>
              <a:rPr lang="pl-PL" dirty="0">
                <a:solidFill>
                  <a:srgbClr val="FFFFFF"/>
                </a:solidFill>
                <a:latin typeface="Calibri" pitchFamily="34" charset="0"/>
              </a:rPr>
              <a:t> = </a:t>
            </a:r>
            <a:r>
              <a:rPr lang="pl-PL" dirty="0" smtClean="0">
                <a:solidFill>
                  <a:srgbClr val="FFFFFF"/>
                </a:solidFill>
                <a:latin typeface="Calibri" pitchFamily="34" charset="0"/>
              </a:rPr>
              <a:t>0.02</a:t>
            </a:r>
            <a:r>
              <a:rPr lang="en-US" dirty="0" smtClean="0">
                <a:solidFill>
                  <a:srgbClr val="FFFFFF"/>
                </a:solidFill>
                <a:latin typeface="Calibri" pitchFamily="34" charset="0"/>
              </a:rPr>
              <a:t>.</a:t>
            </a:r>
            <a:endParaRPr lang="en-US" dirty="0">
              <a:solidFill>
                <a:srgbClr val="FFFFFF"/>
              </a:solidFill>
              <a:latin typeface="Calibri" pitchFamily="34" charset="0"/>
            </a:endParaRPr>
          </a:p>
          <a:p>
            <a:pPr algn="l">
              <a:spcBef>
                <a:spcPct val="20000"/>
              </a:spcBef>
              <a:buClrTx/>
              <a:buSzTx/>
              <a:buFont typeface="Arial" pitchFamily="34" charset="0"/>
              <a:buNone/>
            </a:pPr>
            <a:r>
              <a:rPr lang="en-US" dirty="0" err="1">
                <a:solidFill>
                  <a:srgbClr val="FFFFFF"/>
                </a:solidFill>
                <a:latin typeface="Calibri" pitchFamily="34" charset="0"/>
              </a:rPr>
              <a:t>b_inc_dt</a:t>
            </a:r>
            <a:r>
              <a:rPr lang="en-US" dirty="0">
                <a:solidFill>
                  <a:srgbClr val="FFFFFF"/>
                </a:solidFill>
                <a:latin typeface="Calibri" pitchFamily="34" charset="0"/>
              </a:rPr>
              <a:t> = time constant for increases in intracellular calcium which builds up slowly as </a:t>
            </a:r>
            <a:r>
              <a:rPr lang="pl-PL" dirty="0">
                <a:solidFill>
                  <a:srgbClr val="FFFFFF"/>
                </a:solidFill>
                <a:latin typeface="Calibri" pitchFamily="34" charset="0"/>
              </a:rPr>
              <a:t>a </a:t>
            </a:r>
            <a:r>
              <a:rPr lang="en-US" dirty="0">
                <a:solidFill>
                  <a:srgbClr val="FFFFFF"/>
                </a:solidFill>
                <a:latin typeface="Calibri" pitchFamily="34" charset="0"/>
              </a:rPr>
              <a:t>function of activation</a:t>
            </a:r>
            <a:r>
              <a:rPr lang="pl-PL" dirty="0">
                <a:solidFill>
                  <a:srgbClr val="FFFFFF"/>
                </a:solidFill>
                <a:latin typeface="Calibri" pitchFamily="34" charset="0"/>
              </a:rPr>
              <a:t>. </a:t>
            </a:r>
          </a:p>
          <a:p>
            <a:pPr algn="l">
              <a:spcBef>
                <a:spcPct val="20000"/>
              </a:spcBef>
              <a:buClrTx/>
              <a:buSzTx/>
              <a:buFont typeface="Arial" pitchFamily="34" charset="0"/>
              <a:buNone/>
            </a:pPr>
            <a:r>
              <a:rPr lang="en-US" dirty="0">
                <a:solidFill>
                  <a:srgbClr val="FFFFFF"/>
                </a:solidFill>
                <a:latin typeface="Calibri" pitchFamily="34" charset="0"/>
                <a:hlinkClick r:id="rId5"/>
              </a:rPr>
              <a:t>http://kdobosz.wikidot.com/dyslexia-accommodation-parameters</a:t>
            </a:r>
            <a:r>
              <a:rPr lang="pl-PL" dirty="0">
                <a:solidFill>
                  <a:srgbClr val="FFFFFF"/>
                </a:solidFill>
                <a:latin typeface="Calibri" pitchFamily="34" charset="0"/>
              </a:rPr>
              <a:t> </a:t>
            </a:r>
            <a:r>
              <a:rPr lang="en-US" dirty="0" smtClean="0">
                <a:solidFill>
                  <a:srgbClr val="FFFFFF"/>
                </a:solidFill>
                <a:latin typeface="Calibri" pitchFamily="34" charset="0"/>
              </a:rPr>
              <a:t> </a:t>
            </a:r>
            <a:endParaRPr lang="en-US" dirty="0">
              <a:solidFill>
                <a:srgbClr val="FFFFFF"/>
              </a:solidFill>
              <a:latin typeface="Calibri" pitchFamily="34" charset="0"/>
            </a:endParaRPr>
          </a:p>
        </p:txBody>
      </p:sp>
      <p:grpSp>
        <p:nvGrpSpPr>
          <p:cNvPr id="2" name="Grupa 1"/>
          <p:cNvGrpSpPr/>
          <p:nvPr/>
        </p:nvGrpSpPr>
        <p:grpSpPr>
          <a:xfrm>
            <a:off x="251520" y="1124744"/>
            <a:ext cx="8640960" cy="3672408"/>
            <a:chOff x="395536" y="1124744"/>
            <a:chExt cx="8640960" cy="3672408"/>
          </a:xfrm>
        </p:grpSpPr>
        <p:pic>
          <p:nvPicPr>
            <p:cNvPr id="126978" name="Picture 2"/>
            <p:cNvPicPr>
              <a:picLocks noChangeAspect="1" noChangeArrowheads="1"/>
            </p:cNvPicPr>
            <p:nvPr/>
          </p:nvPicPr>
          <p:blipFill>
            <a:blip r:embed="rId6"/>
            <a:srcRect/>
            <a:stretch>
              <a:fillRect/>
            </a:stretch>
          </p:blipFill>
          <p:spPr bwMode="auto">
            <a:xfrm>
              <a:off x="395536" y="1124744"/>
              <a:ext cx="4295715" cy="3672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26979" name="Picture 3"/>
            <p:cNvPicPr>
              <a:picLocks noChangeAspect="1" noChangeArrowheads="1"/>
            </p:cNvPicPr>
            <p:nvPr/>
          </p:nvPicPr>
          <p:blipFill>
            <a:blip r:embed="rId7"/>
            <a:srcRect/>
            <a:stretch>
              <a:fillRect/>
            </a:stretch>
          </p:blipFill>
          <p:spPr bwMode="auto">
            <a:xfrm>
              <a:off x="4683947" y="1124744"/>
              <a:ext cx="4352549" cy="3672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grpSp>
      <p:pic>
        <p:nvPicPr>
          <p:cNvPr id="3" name="Dźwię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16094747"/>
      </p:ext>
    </p:extLst>
  </p:cSld>
  <p:clrMapOvr>
    <a:masterClrMapping/>
  </p:clrMapOvr>
  <p:transition spd="slow" advTm="2382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44624"/>
            <a:ext cx="8229600" cy="939800"/>
          </a:xfrm>
        </p:spPr>
        <p:txBody>
          <a:bodyPr/>
          <a:lstStyle/>
          <a:p>
            <a:pPr eaLnBrk="1" hangingPunct="1"/>
            <a:r>
              <a:rPr lang="en-US" sz="3600" dirty="0" smtClean="0"/>
              <a:t>Rapid stimulation in HF ASD</a:t>
            </a:r>
            <a:endParaRPr lang="en-US" sz="3600" dirty="0" smtClean="0">
              <a:effectLst>
                <a:outerShdw blurRad="38100" dist="38100" dir="2700000" algn="tl">
                  <a:srgbClr val="000000">
                    <a:alpha val="43137"/>
                  </a:srgbClr>
                </a:outerShdw>
              </a:effectLst>
            </a:endParaRPr>
          </a:p>
        </p:txBody>
      </p:sp>
      <p:sp>
        <p:nvSpPr>
          <p:cNvPr id="8" name="Symbol zastępczy zawartości 6"/>
          <p:cNvSpPr txBox="1">
            <a:spLocks/>
          </p:cNvSpPr>
          <p:nvPr/>
        </p:nvSpPr>
        <p:spPr bwMode="auto">
          <a:xfrm>
            <a:off x="251520" y="5445224"/>
            <a:ext cx="8892480" cy="1080120"/>
          </a:xfrm>
          <a:prstGeom prst="rect">
            <a:avLst/>
          </a:prstGeom>
          <a:noFill/>
          <a:ln w="9525">
            <a:noFill/>
            <a:miter lim="800000"/>
            <a:headEnd/>
            <a:tailEnd/>
          </a:ln>
        </p:spPr>
        <p:txBody>
          <a:bodyPr/>
          <a:lstStyle/>
          <a:p>
            <a:pPr algn="l">
              <a:spcBef>
                <a:spcPct val="20000"/>
              </a:spcBef>
              <a:buClrTx/>
              <a:buSzTx/>
            </a:pPr>
            <a:r>
              <a:rPr lang="en-US" sz="2000" dirty="0" smtClean="0">
                <a:solidFill>
                  <a:srgbClr val="FFFFFF"/>
                </a:solidFill>
                <a:latin typeface="Calibri" pitchFamily="34" charset="0"/>
              </a:rPr>
              <a:t>                                     High functioning ASD case (HFA): </a:t>
            </a:r>
            <a:br>
              <a:rPr lang="en-US" sz="2000" dirty="0" smtClean="0">
                <a:solidFill>
                  <a:srgbClr val="FFFFFF"/>
                </a:solidFill>
                <a:latin typeface="Calibri" pitchFamily="34" charset="0"/>
              </a:rPr>
            </a:br>
            <a:r>
              <a:rPr lang="en-US" sz="2000" dirty="0" smtClean="0">
                <a:solidFill>
                  <a:srgbClr val="FFFFFF"/>
                </a:solidFill>
                <a:latin typeface="Calibri" pitchFamily="34" charset="0"/>
              </a:rPr>
              <a:t>normal speed of presentation         		fast presentation</a:t>
            </a:r>
            <a:br>
              <a:rPr lang="en-US" sz="2000" dirty="0" smtClean="0">
                <a:solidFill>
                  <a:srgbClr val="FFFFFF"/>
                </a:solidFill>
                <a:latin typeface="Calibri" pitchFamily="34" charset="0"/>
              </a:rPr>
            </a:br>
            <a:r>
              <a:rPr lang="en-US" sz="2000" dirty="0" smtClean="0">
                <a:solidFill>
                  <a:srgbClr val="FFFFFF"/>
                </a:solidFill>
                <a:latin typeface="Calibri" pitchFamily="34" charset="0"/>
              </a:rPr>
              <a:t>long dwelling times</a:t>
            </a:r>
            <a:r>
              <a:rPr lang="en-US" sz="2000" dirty="0">
                <a:solidFill>
                  <a:srgbClr val="FFFFFF"/>
                </a:solidFill>
                <a:latin typeface="Calibri" pitchFamily="34" charset="0"/>
              </a:rPr>
              <a:t>			</a:t>
            </a:r>
            <a:r>
              <a:rPr lang="en-US" sz="2000" dirty="0" smtClean="0">
                <a:solidFill>
                  <a:srgbClr val="FFFFFF"/>
                </a:solidFill>
                <a:latin typeface="Calibri" pitchFamily="34" charset="0"/>
              </a:rPr>
              <a:t>enforced quick resynchronization</a:t>
            </a:r>
            <a:br>
              <a:rPr lang="en-US" sz="2000" dirty="0" smtClean="0">
                <a:solidFill>
                  <a:srgbClr val="FFFFFF"/>
                </a:solidFill>
                <a:latin typeface="Calibri" pitchFamily="34" charset="0"/>
              </a:rPr>
            </a:br>
            <a:r>
              <a:rPr lang="en-US" sz="2000" dirty="0" smtClean="0">
                <a:solidFill>
                  <a:srgbClr val="FFFFFF"/>
                </a:solidFill>
                <a:latin typeface="Calibri" pitchFamily="34" charset="0"/>
              </a:rPr>
              <a:t>					more internal stimuli. </a:t>
            </a:r>
            <a:endParaRPr lang="en-US" sz="2000" dirty="0">
              <a:solidFill>
                <a:srgbClr val="FFFFFF"/>
              </a:solidFill>
              <a:latin typeface="Calibri" pitchFamily="34" charset="0"/>
            </a:endParaRPr>
          </a:p>
        </p:txBody>
      </p:sp>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82266"/>
            <a:ext cx="476250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1500" y="1182266"/>
            <a:ext cx="476250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470672529"/>
      </p:ext>
    </p:extLst>
  </p:cSld>
  <p:clrMapOvr>
    <a:masterClrMapping/>
  </p:clrMapOvr>
  <p:transition spd="slow" advTm="3737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44624"/>
            <a:ext cx="8229600" cy="939800"/>
          </a:xfrm>
        </p:spPr>
        <p:txBody>
          <a:bodyPr/>
          <a:lstStyle/>
          <a:p>
            <a:pPr eaLnBrk="1" hangingPunct="1"/>
            <a:r>
              <a:rPr lang="en-US" sz="3600" dirty="0" smtClean="0"/>
              <a:t>Rapid stimulation in</a:t>
            </a:r>
            <a:r>
              <a:rPr lang="pl-PL" sz="3600" dirty="0" smtClean="0"/>
              <a:t> </a:t>
            </a:r>
            <a:r>
              <a:rPr lang="en-US" sz="3600" dirty="0" smtClean="0"/>
              <a:t>deep autism</a:t>
            </a:r>
            <a:endParaRPr lang="en-US" sz="3600" dirty="0" smtClean="0">
              <a:effectLst>
                <a:outerShdw blurRad="38100" dist="38100" dir="2700000" algn="tl">
                  <a:srgbClr val="000000">
                    <a:alpha val="43137"/>
                  </a:srgbClr>
                </a:outerShdw>
              </a:effectLst>
            </a:endParaRPr>
          </a:p>
        </p:txBody>
      </p:sp>
      <p:sp>
        <p:nvSpPr>
          <p:cNvPr id="8" name="Symbol zastępczy zawartości 6"/>
          <p:cNvSpPr txBox="1">
            <a:spLocks/>
          </p:cNvSpPr>
          <p:nvPr/>
        </p:nvSpPr>
        <p:spPr bwMode="auto">
          <a:xfrm>
            <a:off x="251520" y="5445224"/>
            <a:ext cx="8784976" cy="1008112"/>
          </a:xfrm>
          <a:prstGeom prst="rect">
            <a:avLst/>
          </a:prstGeom>
          <a:noFill/>
          <a:ln w="9525">
            <a:noFill/>
            <a:miter lim="800000"/>
            <a:headEnd/>
            <a:tailEnd/>
          </a:ln>
        </p:spPr>
        <p:txBody>
          <a:bodyPr/>
          <a:lstStyle/>
          <a:p>
            <a:pPr algn="l">
              <a:spcBef>
                <a:spcPct val="20000"/>
              </a:spcBef>
              <a:buClrTx/>
              <a:buSzTx/>
            </a:pPr>
            <a:r>
              <a:rPr lang="en-US" sz="2000" dirty="0" smtClean="0">
                <a:solidFill>
                  <a:srgbClr val="FFFFFF"/>
                </a:solidFill>
                <a:latin typeface="Calibri" pitchFamily="34" charset="0"/>
              </a:rPr>
              <a:t>Normal speed            	</a:t>
            </a:r>
            <a:r>
              <a:rPr lang="pl-PL" sz="2000" dirty="0" smtClean="0">
                <a:solidFill>
                  <a:srgbClr val="FFFFFF"/>
                </a:solidFill>
                <a:latin typeface="Calibri" pitchFamily="34" charset="0"/>
              </a:rPr>
              <a:t>                </a:t>
            </a:r>
            <a:r>
              <a:rPr lang="en-US" sz="2000" dirty="0" smtClean="0">
                <a:solidFill>
                  <a:srgbClr val="FFFFFF"/>
                </a:solidFill>
                <a:latin typeface="Calibri" pitchFamily="34" charset="0"/>
              </a:rPr>
              <a:t>                fast presentation</a:t>
            </a:r>
            <a:br>
              <a:rPr lang="en-US" sz="2000" dirty="0" smtClean="0">
                <a:solidFill>
                  <a:srgbClr val="FFFFFF"/>
                </a:solidFill>
                <a:latin typeface="Calibri" pitchFamily="34" charset="0"/>
              </a:rPr>
            </a:br>
            <a:r>
              <a:rPr lang="en-US" sz="2000" dirty="0" smtClean="0">
                <a:solidFill>
                  <a:srgbClr val="FFFFFF"/>
                </a:solidFill>
                <a:latin typeface="Calibri" pitchFamily="34" charset="0"/>
              </a:rPr>
              <a:t>skipping some words, 	</a:t>
            </a:r>
            <a:r>
              <a:rPr lang="pl-PL" sz="2000" dirty="0" smtClean="0">
                <a:solidFill>
                  <a:srgbClr val="FFFFFF"/>
                </a:solidFill>
                <a:latin typeface="Calibri" pitchFamily="34" charset="0"/>
              </a:rPr>
              <a:t>                </a:t>
            </a:r>
            <a:r>
              <a:rPr lang="en-US" sz="2000" dirty="0" smtClean="0">
                <a:solidFill>
                  <a:srgbClr val="FFFFFF"/>
                </a:solidFill>
                <a:latin typeface="Calibri" pitchFamily="34" charset="0"/>
              </a:rPr>
              <a:t>	more internal states</a:t>
            </a:r>
          </a:p>
          <a:p>
            <a:pPr algn="l">
              <a:spcBef>
                <a:spcPct val="20000"/>
              </a:spcBef>
              <a:buClrTx/>
              <a:buSzTx/>
            </a:pPr>
            <a:r>
              <a:rPr lang="en-US" sz="2000" dirty="0" smtClean="0">
                <a:solidFill>
                  <a:srgbClr val="FFFFFF"/>
                </a:solidFill>
                <a:latin typeface="Calibri" pitchFamily="34" charset="0"/>
              </a:rPr>
              <a:t>no associations				some associations arise</a:t>
            </a:r>
            <a:endParaRPr lang="en-US" sz="2000" dirty="0">
              <a:solidFill>
                <a:srgbClr val="FFFFFF"/>
              </a:solidFill>
              <a:latin typeface="Calibri" pitchFamily="34" charset="0"/>
            </a:endParaRPr>
          </a:p>
        </p:txBody>
      </p:sp>
      <p:pic>
        <p:nvPicPr>
          <p:cNvPr id="256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82266"/>
            <a:ext cx="476250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1500" y="1182266"/>
            <a:ext cx="476250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60132558"/>
      </p:ext>
    </p:extLst>
  </p:cSld>
  <p:clrMapOvr>
    <a:masterClrMapping/>
  </p:clrMapOvr>
  <p:transition spd="slow" advTm="4188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547664" y="312738"/>
            <a:ext cx="6577655" cy="563562"/>
          </a:xfrm>
        </p:spPr>
        <p:txBody>
          <a:bodyPr/>
          <a:lstStyle/>
          <a:p>
            <a:pPr eaLnBrk="1" hangingPunct="1">
              <a:defRPr/>
            </a:pPr>
            <a:r>
              <a:rPr lang="en-US" dirty="0" smtClean="0"/>
              <a:t>Neuromodulation</a:t>
            </a:r>
          </a:p>
        </p:txBody>
      </p:sp>
      <p:sp>
        <p:nvSpPr>
          <p:cNvPr id="6" name="Rectangle 3"/>
          <p:cNvSpPr>
            <a:spLocks noGrp="1" noChangeArrowheads="1"/>
          </p:cNvSpPr>
          <p:nvPr>
            <p:ph sz="half" idx="1"/>
          </p:nvPr>
        </p:nvSpPr>
        <p:spPr>
          <a:xfrm>
            <a:off x="801235" y="980728"/>
            <a:ext cx="7963625" cy="1152128"/>
          </a:xfrm>
        </p:spPr>
        <p:txBody>
          <a:bodyPr/>
          <a:lstStyle/>
          <a:p>
            <a:pPr marL="0" indent="0" eaLnBrk="1" hangingPunct="1">
              <a:spcBef>
                <a:spcPct val="0"/>
              </a:spcBef>
              <a:buFontTx/>
              <a:buNone/>
            </a:pPr>
            <a:r>
              <a:rPr lang="en-US" sz="2000" dirty="0" smtClean="0"/>
              <a:t>Cochlear implants are common, but deeper implants that stimulate or even replace some brain structures start to appear, not only for deficits at the level of perception, but to regulate neural processes. </a:t>
            </a:r>
            <a:endParaRPr lang="pl-PL" sz="2000" dirty="0" smtClean="0"/>
          </a:p>
        </p:txBody>
      </p:sp>
      <p:sp>
        <p:nvSpPr>
          <p:cNvPr id="2" name="AutoShape 2" descr="Image result for tdcs heads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solidFill>
                <a:srgbClr val="FFFFFF"/>
              </a:solidFill>
            </a:endParaRPr>
          </a:p>
        </p:txBody>
      </p:sp>
      <p:sp>
        <p:nvSpPr>
          <p:cNvPr id="3" name="AutoShape 4" descr="Image result for tdcs headse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solidFill>
                <a:srgbClr val="FFFFFF"/>
              </a:solidFill>
            </a:endParaRPr>
          </a:p>
        </p:txBody>
      </p:sp>
      <p:sp>
        <p:nvSpPr>
          <p:cNvPr id="4" name="AutoShape 6" descr="Image result for tdcs headse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solidFill>
                <a:srgbClr val="FFFFFF"/>
              </a:solidFill>
            </a:endParaRPr>
          </a:p>
        </p:txBody>
      </p:sp>
      <p:pic>
        <p:nvPicPr>
          <p:cNvPr id="8194" name="Picture 2" descr="http://www.nyas.org/image.axd?id=b52b2eb0-06a3-42fb-8768-ac0503fe4b86&amp;t=6342992829128700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1109" y="2016224"/>
            <a:ext cx="6457235" cy="4797152"/>
          </a:xfrm>
          <a:prstGeom prst="rect">
            <a:avLst/>
          </a:prstGeom>
          <a:noFill/>
          <a:extLst>
            <a:ext uri="{909E8E84-426E-40DD-AFC4-6F175D3DCCD1}">
              <a14:hiddenFill xmlns:a14="http://schemas.microsoft.com/office/drawing/2010/main">
                <a:solidFill>
                  <a:srgbClr val="FFFFFF"/>
                </a:solidFill>
              </a14:hiddenFill>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11658803"/>
      </p:ext>
    </p:extLst>
  </p:cSld>
  <p:clrMapOvr>
    <a:masterClrMapping/>
  </p:clrMapOvr>
  <p:transition advTm="65475">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939800"/>
          </a:xfrm>
        </p:spPr>
        <p:txBody>
          <a:bodyPr/>
          <a:lstStyle/>
          <a:p>
            <a:pPr eaLnBrk="1" hangingPunct="1"/>
            <a:r>
              <a:rPr lang="en-US" sz="4000" dirty="0" smtClean="0"/>
              <a:t>Why neuromodulation works? </a:t>
            </a:r>
          </a:p>
        </p:txBody>
      </p:sp>
      <p:sp>
        <p:nvSpPr>
          <p:cNvPr id="43011" name="Rectangle 3"/>
          <p:cNvSpPr>
            <a:spLocks noGrp="1" noChangeArrowheads="1"/>
          </p:cNvSpPr>
          <p:nvPr>
            <p:ph idx="1"/>
          </p:nvPr>
        </p:nvSpPr>
        <p:spPr>
          <a:xfrm>
            <a:off x="381000" y="1295400"/>
            <a:ext cx="8439472" cy="5157936"/>
          </a:xfrm>
        </p:spPr>
        <p:txBody>
          <a:bodyPr/>
          <a:lstStyle/>
          <a:p>
            <a:pPr eaLnBrk="1" hangingPunct="1">
              <a:spcBef>
                <a:spcPts val="600"/>
              </a:spcBef>
            </a:pPr>
            <a:r>
              <a:rPr lang="en-US" dirty="0" smtClean="0"/>
              <a:t>Neurorehabilitation: many successes but mechanism is unknown. </a:t>
            </a:r>
          </a:p>
          <a:p>
            <a:pPr eaLnBrk="1" hangingPunct="1">
              <a:spcBef>
                <a:spcPts val="600"/>
              </a:spcBef>
            </a:pPr>
            <a:r>
              <a:rPr lang="en-US" dirty="0" smtClean="0"/>
              <a:t>Hypothesis 1: changing the activation thresholds of neurons (sensitization and inhibition) changes the way brain networks work.</a:t>
            </a:r>
          </a:p>
          <a:p>
            <a:pPr eaLnBrk="1" hangingPunct="1">
              <a:spcBef>
                <a:spcPts val="600"/>
              </a:spcBef>
            </a:pPr>
            <a:r>
              <a:rPr lang="en-US" dirty="0" smtClean="0"/>
              <a:t>Hypothesis 2: neuromodulation leads to changes in cardiovascular coupling to neurons, improving blood flow in </a:t>
            </a:r>
            <a:r>
              <a:rPr lang="en-US" dirty="0" err="1" smtClean="0"/>
              <a:t>microvessels</a:t>
            </a:r>
            <a:r>
              <a:rPr lang="en-US" dirty="0" smtClean="0"/>
              <a:t>. </a:t>
            </a:r>
          </a:p>
          <a:p>
            <a:pPr marL="0" indent="0" eaLnBrk="1" hangingPunct="1">
              <a:spcBef>
                <a:spcPts val="600"/>
              </a:spcBef>
              <a:buNone/>
            </a:pPr>
            <a:r>
              <a:rPr lang="en-US" dirty="0" smtClean="0"/>
              <a:t>This can be tested with non-invasive </a:t>
            </a:r>
            <a:r>
              <a:rPr lang="en-US" dirty="0" err="1" smtClean="0"/>
              <a:t>transorbital</a:t>
            </a:r>
            <a:r>
              <a:rPr lang="en-US" dirty="0" smtClean="0"/>
              <a:t> Alternating Current micro-stimulation device (</a:t>
            </a:r>
            <a:r>
              <a:rPr lang="en-US" dirty="0" err="1" smtClean="0"/>
              <a:t>hACS</a:t>
            </a:r>
            <a:r>
              <a:rPr lang="en-US" dirty="0" smtClean="0"/>
              <a:t>), used in Magdeburg and </a:t>
            </a:r>
            <a:br>
              <a:rPr lang="en-US" dirty="0" smtClean="0"/>
            </a:br>
            <a:r>
              <a:rPr lang="en-US" dirty="0" smtClean="0"/>
              <a:t>Berlin clinics. </a:t>
            </a:r>
          </a:p>
          <a:p>
            <a:pPr marL="0" lvl="0" indent="0" eaLnBrk="1" hangingPunct="1">
              <a:spcBef>
                <a:spcPts val="600"/>
              </a:spcBef>
              <a:buNone/>
            </a:pPr>
            <a:r>
              <a:rPr lang="en-US" dirty="0" smtClean="0"/>
              <a:t>Sabel (2018) </a:t>
            </a:r>
            <a:r>
              <a:rPr lang="en-US" b="1" dirty="0" smtClean="0"/>
              <a:t>Restoring Low Vision.</a:t>
            </a:r>
            <a:r>
              <a:rPr lang="en-US" dirty="0" smtClean="0"/>
              <a:t> Amazon, 251 pp. </a:t>
            </a:r>
          </a:p>
          <a:p>
            <a:pPr marL="0" lvl="0" indent="0" eaLnBrk="1" hangingPunct="1">
              <a:spcBef>
                <a:spcPts val="600"/>
              </a:spcBef>
              <a:buNone/>
            </a:pPr>
            <a:r>
              <a:rPr lang="en-US" dirty="0" smtClean="0"/>
              <a:t>We need to show how to optimize parameters of </a:t>
            </a:r>
            <a:br>
              <a:rPr lang="en-US" dirty="0" smtClean="0"/>
            </a:br>
            <a:r>
              <a:rPr lang="en-US" dirty="0" smtClean="0"/>
              <a:t>neuromodulation to increase flow of visual information in the brain. </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3717032"/>
            <a:ext cx="285750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21838564"/>
      </p:ext>
    </p:extLst>
  </p:cSld>
  <p:clrMapOvr>
    <a:masterClrMapping/>
  </p:clrMapOvr>
  <p:transition spd="slow" advTm="83964">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939800"/>
          </a:xfrm>
        </p:spPr>
        <p:txBody>
          <a:bodyPr/>
          <a:lstStyle/>
          <a:p>
            <a:pPr eaLnBrk="1" hangingPunct="1"/>
            <a:r>
              <a:rPr lang="en-US" sz="4000" dirty="0" smtClean="0"/>
              <a:t>Conclusions</a:t>
            </a:r>
            <a:endParaRPr lang="pl-PL" sz="4000" dirty="0" smtClean="0"/>
          </a:p>
        </p:txBody>
      </p:sp>
      <p:sp>
        <p:nvSpPr>
          <p:cNvPr id="43011" name="Rectangle 3"/>
          <p:cNvSpPr>
            <a:spLocks noGrp="1" noChangeArrowheads="1"/>
          </p:cNvSpPr>
          <p:nvPr>
            <p:ph idx="1"/>
          </p:nvPr>
        </p:nvSpPr>
        <p:spPr>
          <a:xfrm>
            <a:off x="381000" y="1556792"/>
            <a:ext cx="8439472" cy="4869904"/>
          </a:xfrm>
        </p:spPr>
        <p:txBody>
          <a:bodyPr/>
          <a:lstStyle/>
          <a:p>
            <a:pPr eaLnBrk="1" hangingPunct="1">
              <a:spcBef>
                <a:spcPts val="600"/>
              </a:spcBef>
            </a:pPr>
            <a:r>
              <a:rPr lang="en-US" b="1" dirty="0" smtClean="0"/>
              <a:t>Neurocognitive technologies </a:t>
            </a:r>
            <a:r>
              <a:rPr lang="en-US" dirty="0" smtClean="0"/>
              <a:t>are used to diagnose, repair and </a:t>
            </a:r>
            <a:br>
              <a:rPr lang="en-US" dirty="0" smtClean="0"/>
            </a:br>
            <a:r>
              <a:rPr lang="en-US" dirty="0" smtClean="0"/>
              <a:t>optimize brain processes, helping in neurorehabilitation, pain management</a:t>
            </a:r>
            <a:r>
              <a:rPr lang="en-US" dirty="0"/>
              <a:t>, </a:t>
            </a:r>
            <a:r>
              <a:rPr lang="en-US" dirty="0" smtClean="0"/>
              <a:t>conscious </a:t>
            </a:r>
            <a:r>
              <a:rPr lang="en-US" dirty="0"/>
              <a:t>control </a:t>
            </a:r>
            <a:r>
              <a:rPr lang="en-US" dirty="0" smtClean="0"/>
              <a:t>of brain states.  Neuro</a:t>
            </a:r>
            <a:r>
              <a:rPr lang="pl-PL" dirty="0" err="1" smtClean="0"/>
              <a:t>prostheses</a:t>
            </a:r>
            <a:r>
              <a:rPr lang="pl-PL" dirty="0" smtClean="0"/>
              <a:t> </a:t>
            </a:r>
            <a:r>
              <a:rPr lang="en-US" dirty="0" smtClean="0"/>
              <a:t>for sensory systems and limb control facilitate </a:t>
            </a:r>
            <a:r>
              <a:rPr lang="en-US" b="1" dirty="0" smtClean="0"/>
              <a:t>enhancement of human cognition</a:t>
            </a:r>
            <a:r>
              <a:rPr lang="en-US" dirty="0" smtClean="0"/>
              <a:t> and activity. </a:t>
            </a:r>
            <a:br>
              <a:rPr lang="en-US" dirty="0" smtClean="0"/>
            </a:br>
            <a:r>
              <a:rPr lang="en-US" dirty="0" smtClean="0"/>
              <a:t>This is much safer approach than genetic manipulation. </a:t>
            </a:r>
            <a:endParaRPr lang="pl-PL" dirty="0" smtClean="0"/>
          </a:p>
          <a:p>
            <a:pPr eaLnBrk="1" hangingPunct="1">
              <a:spcBef>
                <a:spcPts val="600"/>
              </a:spcBef>
            </a:pPr>
            <a:r>
              <a:rPr lang="en-US" dirty="0" smtClean="0"/>
              <a:t>Mental </a:t>
            </a:r>
            <a:r>
              <a:rPr lang="en-US" dirty="0"/>
              <a:t>states </a:t>
            </a:r>
            <a:r>
              <a:rPr lang="en-US" dirty="0" smtClean="0"/>
              <a:t>– such as motor </a:t>
            </a:r>
            <a:r>
              <a:rPr lang="en-US" dirty="0"/>
              <a:t>intentions, plans, images, inner </a:t>
            </a:r>
            <a:r>
              <a:rPr lang="en-US" dirty="0" smtClean="0"/>
              <a:t>voices – </a:t>
            </a:r>
            <a:br>
              <a:rPr lang="en-US" dirty="0" smtClean="0"/>
            </a:br>
            <a:r>
              <a:rPr lang="en-US" dirty="0" smtClean="0"/>
              <a:t>result from brain states that can be measured and interpreted. </a:t>
            </a:r>
            <a:endParaRPr lang="pl-PL" dirty="0" smtClean="0"/>
          </a:p>
          <a:p>
            <a:pPr eaLnBrk="1" hangingPunct="1">
              <a:spcBef>
                <a:spcPts val="600"/>
              </a:spcBef>
            </a:pPr>
            <a:r>
              <a:rPr lang="en-US" dirty="0" smtClean="0"/>
              <a:t>Influence of molecular/genetic levels on the brain may be understood indirectly, via changes in </a:t>
            </a:r>
            <a:r>
              <a:rPr lang="en-US" dirty="0"/>
              <a:t>neurodynamics, </a:t>
            </a:r>
            <a:r>
              <a:rPr lang="en-US" dirty="0" smtClean="0"/>
              <a:t>using analysis of brain </a:t>
            </a:r>
            <a:r>
              <a:rPr lang="en-US" dirty="0"/>
              <a:t>signals and computer </a:t>
            </a:r>
            <a:r>
              <a:rPr lang="en-US" dirty="0" smtClean="0"/>
              <a:t>simulations. This is the </a:t>
            </a:r>
            <a:r>
              <a:rPr lang="en-US" dirty="0"/>
              <a:t>key to understanding mental </a:t>
            </a:r>
            <a:r>
              <a:rPr lang="en-US" dirty="0" smtClean="0"/>
              <a:t>states.</a:t>
            </a:r>
          </a:p>
          <a:p>
            <a:pPr eaLnBrk="1" hangingPunct="1">
              <a:spcBef>
                <a:spcPts val="600"/>
              </a:spcBef>
            </a:pPr>
            <a:r>
              <a:rPr lang="en-US" dirty="0" smtClean="0"/>
              <a:t>The future belongs to cyborgs!</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8075" y="0"/>
            <a:ext cx="1685925"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5085184"/>
            <a:ext cx="3171825"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40354945"/>
      </p:ext>
    </p:extLst>
  </p:cSld>
  <p:clrMapOvr>
    <a:masterClrMapping/>
  </p:clrMapOvr>
  <p:transition spd="slow" advTm="101473">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2"/>
          <p:cNvSpPr>
            <a:spLocks noGrp="1" noChangeArrowheads="1"/>
          </p:cNvSpPr>
          <p:nvPr>
            <p:ph type="title"/>
          </p:nvPr>
        </p:nvSpPr>
        <p:spPr>
          <a:xfrm>
            <a:off x="969963" y="325438"/>
            <a:ext cx="7065962" cy="727075"/>
          </a:xfrm>
          <a:effectLst/>
        </p:spPr>
        <p:txBody>
          <a:bodyPr lIns="92075" tIns="46038" rIns="92075" bIns="46038"/>
          <a:lstStyle/>
          <a:p>
            <a:pPr eaLnBrk="1" hangingPunct="1">
              <a:defRPr/>
            </a:pPr>
            <a:r>
              <a:rPr lang="en-US" dirty="0" smtClean="0">
                <a:effectLst>
                  <a:outerShdw blurRad="38100" dist="38100" dir="2700000" algn="tl">
                    <a:srgbClr val="000000"/>
                  </a:outerShdw>
                </a:effectLst>
              </a:rPr>
              <a:t>My group of neuro-cog-fanatics</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1412776"/>
            <a:ext cx="8890000" cy="500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406611161"/>
      </p:ext>
    </p:extLst>
  </p:cSld>
  <p:clrMapOvr>
    <a:masterClrMapping/>
  </p:clrMapOvr>
  <mc:AlternateContent xmlns:mc="http://schemas.openxmlformats.org/markup-compatibility/2006" xmlns:p14="http://schemas.microsoft.com/office/powerpoint/2010/main">
    <mc:Choice Requires="p14">
      <p:transition spd="slow" p14:dur="2000" advTm="33222"/>
    </mc:Choice>
    <mc:Fallback xmlns="">
      <p:transition spd="slow" advTm="3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ymbol zastępczy zawartości 4"/>
          <p:cNvSpPr>
            <a:spLocks noGrp="1"/>
          </p:cNvSpPr>
          <p:nvPr>
            <p:ph idx="1"/>
          </p:nvPr>
        </p:nvSpPr>
        <p:spPr>
          <a:xfrm>
            <a:off x="468312" y="796330"/>
            <a:ext cx="4211638" cy="4792910"/>
          </a:xfrm>
        </p:spPr>
        <p:txBody>
          <a:bodyPr rtlCol="0">
            <a:noAutofit/>
          </a:bodyPr>
          <a:lstStyle/>
          <a:p>
            <a:pPr marL="0" indent="0" algn="ctr" eaLnBrk="1" fontAlgn="auto" hangingPunct="1">
              <a:spcAft>
                <a:spcPts val="0"/>
              </a:spcAft>
              <a:buFont typeface="Arial" pitchFamily="34" charset="0"/>
              <a:buNone/>
              <a:defRPr/>
            </a:pPr>
            <a:r>
              <a:rPr lang="en-US" sz="2800" dirty="0" smtClean="0">
                <a:solidFill>
                  <a:srgbClr val="FFC000"/>
                </a:solidFill>
                <a:effectLst>
                  <a:outerShdw blurRad="38100" dist="38100" dir="2700000" algn="tl">
                    <a:srgbClr val="000000">
                      <a:alpha val="43137"/>
                    </a:srgbClr>
                  </a:outerShdw>
                </a:effectLst>
              </a:rPr>
              <a:t>Thank you for synchronizing  your neurons!</a:t>
            </a:r>
          </a:p>
          <a:p>
            <a:pPr marL="0" indent="0" algn="ctr" eaLnBrk="1" fontAlgn="auto" hangingPunct="1">
              <a:spcAft>
                <a:spcPts val="0"/>
              </a:spcAft>
              <a:buFont typeface="Arial" pitchFamily="34" charset="0"/>
              <a:buNone/>
              <a:defRPr/>
            </a:pPr>
            <a:endParaRPr lang="en-US" sz="2800" dirty="0">
              <a:solidFill>
                <a:srgbClr val="FFC000"/>
              </a:solidFill>
              <a:effectLst>
                <a:outerShdw blurRad="38100" dist="38100" dir="2700000" algn="tl">
                  <a:srgbClr val="000000">
                    <a:alpha val="43137"/>
                  </a:srgbClr>
                </a:outerShdw>
              </a:effectLst>
            </a:endParaRPr>
          </a:p>
          <a:p>
            <a:pPr marL="0" indent="0" eaLnBrk="1" fontAlgn="auto" hangingPunct="1">
              <a:spcAft>
                <a:spcPts val="0"/>
              </a:spcAft>
              <a:buFont typeface="Arial" pitchFamily="34" charset="0"/>
              <a:buNone/>
              <a:defRPr/>
            </a:pPr>
            <a:r>
              <a:rPr lang="en-US" sz="2800" dirty="0" smtClean="0">
                <a:solidFill>
                  <a:srgbClr val="FFC000"/>
                </a:solidFill>
                <a:effectLst>
                  <a:outerShdw blurRad="38100" dist="38100" dir="2700000" algn="tl">
                    <a:srgbClr val="000000">
                      <a:alpha val="43137"/>
                    </a:srgbClr>
                  </a:outerShdw>
                </a:effectLst>
              </a:rPr>
              <a:t>Our Center of Excellence in Neuroinformatics has open positions for PhD students, postdocs and visiting profs!</a:t>
            </a:r>
          </a:p>
          <a:p>
            <a:pPr marL="0" indent="0" eaLnBrk="1" fontAlgn="auto" hangingPunct="1">
              <a:spcAft>
                <a:spcPts val="0"/>
              </a:spcAft>
              <a:buFont typeface="Arial" pitchFamily="34" charset="0"/>
              <a:buNone/>
              <a:defRPr/>
            </a:pPr>
            <a:endParaRPr lang="en-US" sz="2800" dirty="0">
              <a:solidFill>
                <a:srgbClr val="FFC000"/>
              </a:solidFill>
              <a:effectLst>
                <a:outerShdw blurRad="38100" dist="38100" dir="2700000" algn="tl">
                  <a:srgbClr val="000000">
                    <a:alpha val="43137"/>
                  </a:srgbClr>
                </a:outerShdw>
              </a:effectLst>
            </a:endParaRPr>
          </a:p>
          <a:p>
            <a:pPr marL="0" indent="0" eaLnBrk="1" fontAlgn="auto" hangingPunct="1">
              <a:spcAft>
                <a:spcPts val="0"/>
              </a:spcAft>
              <a:buFont typeface="Arial" pitchFamily="34" charset="0"/>
              <a:buNone/>
              <a:defRPr/>
            </a:pPr>
            <a:r>
              <a:rPr lang="en-US" sz="2800" smtClean="0">
                <a:solidFill>
                  <a:srgbClr val="FFC000"/>
                </a:solidFill>
                <a:effectLst>
                  <a:outerShdw blurRad="38100" dist="38100" dir="2700000" algn="tl">
                    <a:srgbClr val="000000">
                      <a:alpha val="43137"/>
                    </a:srgbClr>
                  </a:outerShdw>
                </a:effectLst>
              </a:rPr>
              <a:t>Info is on </a:t>
            </a:r>
            <a:r>
              <a:rPr lang="en-US" sz="2800" dirty="0" smtClean="0">
                <a:solidFill>
                  <a:srgbClr val="FFC000"/>
                </a:solidFill>
                <a:effectLst>
                  <a:outerShdw blurRad="38100" dist="38100" dir="2700000" algn="tl">
                    <a:srgbClr val="000000">
                      <a:alpha val="43137"/>
                    </a:srgbClr>
                  </a:outerShdw>
                </a:effectLst>
              </a:rPr>
              <a:t>my webpage.</a:t>
            </a:r>
            <a:endParaRPr lang="en-US" sz="2800" dirty="0" smtClean="0">
              <a:effectLst>
                <a:outerShdw blurRad="38100" dist="38100" dir="2700000" algn="tl">
                  <a:srgbClr val="000000">
                    <a:alpha val="43137"/>
                  </a:srgbClr>
                </a:outerShdw>
              </a:effectLst>
            </a:endParaRPr>
          </a:p>
        </p:txBody>
      </p:sp>
      <p:sp>
        <p:nvSpPr>
          <p:cNvPr id="55300" name="Text Box 4"/>
          <p:cNvSpPr txBox="1">
            <a:spLocks noChangeArrowheads="1"/>
          </p:cNvSpPr>
          <p:nvPr/>
        </p:nvSpPr>
        <p:spPr bwMode="auto">
          <a:xfrm>
            <a:off x="611188" y="5672138"/>
            <a:ext cx="81375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algn="ctr" eaLnBrk="1" hangingPunct="1">
              <a:spcBef>
                <a:spcPct val="50000"/>
              </a:spcBef>
              <a:buClr>
                <a:srgbClr val="775F55"/>
              </a:buClr>
              <a:buSzPct val="115000"/>
              <a:defRPr/>
            </a:pPr>
            <a:r>
              <a:rPr lang="en-US" sz="3200" dirty="0">
                <a:solidFill>
                  <a:srgbClr val="FFC000"/>
                </a:solidFill>
                <a:effectLst>
                  <a:outerShdw blurRad="38100" dist="38100" dir="2700000" algn="tl">
                    <a:srgbClr val="000000">
                      <a:alpha val="43137"/>
                    </a:srgbClr>
                  </a:outerShdw>
                </a:effectLst>
                <a:cs typeface="+mn-cs"/>
              </a:rPr>
              <a:t>Google: </a:t>
            </a:r>
            <a:r>
              <a:rPr lang="en-US" sz="3200" dirty="0" smtClean="0">
                <a:solidFill>
                  <a:srgbClr val="FFC000"/>
                </a:solidFill>
                <a:effectLst>
                  <a:outerShdw blurRad="38100" dist="38100" dir="2700000" algn="tl">
                    <a:srgbClr val="000000">
                      <a:alpha val="43137"/>
                    </a:srgbClr>
                  </a:outerShdw>
                </a:effectLst>
                <a:cs typeface="+mn-cs"/>
              </a:rPr>
              <a:t>Wlodek </a:t>
            </a:r>
            <a:r>
              <a:rPr lang="en-US" sz="3200" dirty="0">
                <a:solidFill>
                  <a:srgbClr val="FFC000"/>
                </a:solidFill>
                <a:effectLst>
                  <a:outerShdw blurRad="38100" dist="38100" dir="2700000" algn="tl">
                    <a:srgbClr val="000000">
                      <a:alpha val="43137"/>
                    </a:srgbClr>
                  </a:outerShdw>
                </a:effectLst>
                <a:cs typeface="+mn-cs"/>
              </a:rPr>
              <a:t>Duch </a:t>
            </a:r>
            <a:r>
              <a:rPr lang="en-US" sz="3200" dirty="0" smtClean="0">
                <a:solidFill>
                  <a:srgbClr val="FFC000"/>
                </a:solidFill>
                <a:effectLst>
                  <a:outerShdw blurRad="38100" dist="38100" dir="2700000" algn="tl">
                    <a:srgbClr val="000000">
                      <a:alpha val="43137"/>
                    </a:srgbClr>
                  </a:outerShdw>
                </a:effectLst>
                <a:cs typeface="+mn-cs"/>
              </a:rPr>
              <a:t/>
            </a:r>
            <a:br>
              <a:rPr lang="en-US" sz="3200" dirty="0" smtClean="0">
                <a:solidFill>
                  <a:srgbClr val="FFC000"/>
                </a:solidFill>
                <a:effectLst>
                  <a:outerShdw blurRad="38100" dist="38100" dir="2700000" algn="tl">
                    <a:srgbClr val="000000">
                      <a:alpha val="43137"/>
                    </a:srgbClr>
                  </a:outerShdw>
                </a:effectLst>
                <a:cs typeface="+mn-cs"/>
              </a:rPr>
            </a:br>
            <a:r>
              <a:rPr lang="en-US" sz="3200" dirty="0" smtClean="0">
                <a:solidFill>
                  <a:srgbClr val="FFC000"/>
                </a:solidFill>
                <a:effectLst>
                  <a:outerShdw blurRad="38100" dist="38100" dir="2700000" algn="tl">
                    <a:srgbClr val="000000">
                      <a:alpha val="43137"/>
                    </a:srgbClr>
                  </a:outerShdw>
                </a:effectLst>
                <a:cs typeface="+mn-cs"/>
              </a:rPr>
              <a:t>=&gt; talks</a:t>
            </a:r>
            <a:r>
              <a:rPr lang="pl-PL" sz="3200" dirty="0" smtClean="0">
                <a:solidFill>
                  <a:srgbClr val="FFC000"/>
                </a:solidFill>
                <a:effectLst>
                  <a:outerShdw blurRad="38100" dist="38100" dir="2700000" algn="tl">
                    <a:srgbClr val="000000">
                      <a:alpha val="43137"/>
                    </a:srgbClr>
                  </a:outerShdw>
                </a:effectLst>
                <a:cs typeface="+mn-cs"/>
              </a:rPr>
              <a:t>, </a:t>
            </a:r>
            <a:r>
              <a:rPr lang="en-US" sz="3200" dirty="0" smtClean="0">
                <a:solidFill>
                  <a:srgbClr val="FFC000"/>
                </a:solidFill>
                <a:effectLst>
                  <a:outerShdw blurRad="38100" dist="38100" dir="2700000" algn="tl">
                    <a:srgbClr val="000000">
                      <a:alpha val="43137"/>
                    </a:srgbClr>
                  </a:outerShdw>
                </a:effectLst>
                <a:cs typeface="+mn-cs"/>
              </a:rPr>
              <a:t>papers</a:t>
            </a:r>
            <a:r>
              <a:rPr lang="pl-PL" sz="3200" dirty="0" smtClean="0">
                <a:solidFill>
                  <a:srgbClr val="FFC000"/>
                </a:solidFill>
                <a:effectLst>
                  <a:outerShdw blurRad="38100" dist="38100" dir="2700000" algn="tl">
                    <a:srgbClr val="000000">
                      <a:alpha val="43137"/>
                    </a:srgbClr>
                  </a:outerShdw>
                </a:effectLst>
                <a:cs typeface="+mn-cs"/>
              </a:rPr>
              <a:t>, </a:t>
            </a:r>
            <a:r>
              <a:rPr lang="en-US" sz="3200" dirty="0" smtClean="0">
                <a:solidFill>
                  <a:srgbClr val="FFC000"/>
                </a:solidFill>
                <a:effectLst>
                  <a:outerShdw blurRad="38100" dist="38100" dir="2700000" algn="tl">
                    <a:srgbClr val="000000">
                      <a:alpha val="43137"/>
                    </a:srgbClr>
                  </a:outerShdw>
                </a:effectLst>
                <a:cs typeface="+mn-cs"/>
              </a:rPr>
              <a:t>lectures</a:t>
            </a:r>
            <a:r>
              <a:rPr lang="pl-PL" sz="3200" dirty="0" smtClean="0">
                <a:solidFill>
                  <a:srgbClr val="FFC000"/>
                </a:solidFill>
                <a:effectLst>
                  <a:outerShdw blurRad="38100" dist="38100" dir="2700000" algn="tl">
                    <a:srgbClr val="000000">
                      <a:alpha val="43137"/>
                    </a:srgbClr>
                  </a:outerShdw>
                </a:effectLst>
                <a:cs typeface="+mn-cs"/>
              </a:rPr>
              <a:t>, </a:t>
            </a:r>
            <a:r>
              <a:rPr lang="pl-PL" sz="3200" dirty="0" err="1" smtClean="0">
                <a:solidFill>
                  <a:srgbClr val="FFC000"/>
                </a:solidFill>
                <a:effectLst>
                  <a:outerShdw blurRad="38100" dist="38100" dir="2700000" algn="tl">
                    <a:srgbClr val="000000">
                      <a:alpha val="43137"/>
                    </a:srgbClr>
                  </a:outerShdw>
                </a:effectLst>
                <a:cs typeface="+mn-cs"/>
              </a:rPr>
              <a:t>Flipboard</a:t>
            </a:r>
            <a:r>
              <a:rPr lang="en-US" sz="3200" dirty="0" smtClean="0">
                <a:solidFill>
                  <a:srgbClr val="FFC000"/>
                </a:solidFill>
                <a:effectLst>
                  <a:outerShdw blurRad="38100" dist="38100" dir="2700000" algn="tl">
                    <a:srgbClr val="000000">
                      <a:alpha val="43137"/>
                    </a:srgbClr>
                  </a:outerShdw>
                </a:effectLst>
                <a:cs typeface="+mn-cs"/>
              </a:rPr>
              <a:t> </a:t>
            </a:r>
            <a:r>
              <a:rPr lang="pl-PL" sz="3200" dirty="0" smtClean="0">
                <a:solidFill>
                  <a:srgbClr val="FFC000"/>
                </a:solidFill>
                <a:effectLst>
                  <a:outerShdw blurRad="38100" dist="38100" dir="2700000" algn="tl">
                    <a:srgbClr val="000000">
                      <a:alpha val="43137"/>
                    </a:srgbClr>
                  </a:outerShdw>
                </a:effectLst>
                <a:cs typeface="+mn-cs"/>
              </a:rPr>
              <a:t>… </a:t>
            </a:r>
            <a:endParaRPr lang="en-US" sz="3200" dirty="0">
              <a:solidFill>
                <a:srgbClr val="FFC000"/>
              </a:solidFill>
              <a:effectLst>
                <a:outerShdw blurRad="38100" dist="38100" dir="2700000" algn="tl">
                  <a:srgbClr val="000000">
                    <a:alpha val="43137"/>
                  </a:srgbClr>
                </a:outerShdw>
              </a:effectLst>
              <a:cs typeface="+mn-cs"/>
            </a:endParaRPr>
          </a:p>
        </p:txBody>
      </p:sp>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9950" y="810518"/>
            <a:ext cx="3948113" cy="4557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426743217"/>
      </p:ext>
    </p:extLst>
  </p:cSld>
  <p:clrMapOvr>
    <a:masterClrMapping/>
  </p:clrMapOvr>
  <p:transition spd="slow" advTm="25773">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395536" y="3271113"/>
            <a:ext cx="8248328" cy="2894191"/>
          </a:xfrm>
        </p:spPr>
        <p:txBody>
          <a:bodyPr/>
          <a:lstStyle/>
          <a:p>
            <a:pPr marL="0" indent="0">
              <a:buNone/>
            </a:pPr>
            <a:r>
              <a:rPr lang="en-US" dirty="0" smtClean="0"/>
              <a:t>Part of the Brain-Machines Interface Workshop and SMC2018. </a:t>
            </a:r>
            <a:r>
              <a:rPr lang="pl-PL" dirty="0" smtClean="0"/>
              <a:t/>
            </a:r>
            <a:br>
              <a:rPr lang="pl-PL" dirty="0" smtClean="0"/>
            </a:br>
            <a:endParaRPr lang="en-US" dirty="0" smtClean="0"/>
          </a:p>
          <a:p>
            <a:pPr marL="0" indent="0">
              <a:buNone/>
            </a:pPr>
            <a:r>
              <a:rPr lang="en-US" dirty="0" smtClean="0"/>
              <a:t>The IEEE SMC Society and the IEEE President, James Jefferies, invite</a:t>
            </a:r>
            <a:r>
              <a:rPr lang="pl-PL" dirty="0" smtClean="0"/>
              <a:t>d</a:t>
            </a:r>
            <a:r>
              <a:rPr lang="en-US" dirty="0" smtClean="0"/>
              <a:t> </a:t>
            </a:r>
            <a:r>
              <a:rPr lang="pl-PL" dirty="0" err="1" smtClean="0"/>
              <a:t>us</a:t>
            </a:r>
            <a:r>
              <a:rPr lang="pl-PL" dirty="0" smtClean="0"/>
              <a:t> </a:t>
            </a:r>
            <a:r>
              <a:rPr lang="en-US" dirty="0" smtClean="0"/>
              <a:t>to a special meeting of </a:t>
            </a:r>
            <a:r>
              <a:rPr lang="en-US" b="1" dirty="0" smtClean="0">
                <a:solidFill>
                  <a:srgbClr val="FFFF00"/>
                </a:solidFill>
              </a:rPr>
              <a:t>Global Current and Emerging Brain Initiative leaders</a:t>
            </a:r>
            <a:r>
              <a:rPr lang="en-US" b="1" dirty="0" smtClean="0"/>
              <a:t> </a:t>
            </a:r>
            <a:r>
              <a:rPr lang="en-US" dirty="0" smtClean="0"/>
              <a:t>and representatives from other groups</a:t>
            </a:r>
            <a:r>
              <a:rPr lang="pl-PL" dirty="0" smtClean="0"/>
              <a:t>,</a:t>
            </a:r>
            <a:r>
              <a:rPr lang="en-US" dirty="0" smtClean="0"/>
              <a:t> working on large-scale multi-year brain projects from Australia, Canada, China, Europe (HBP), Japan, Korea, New Zealand, </a:t>
            </a:r>
            <a:r>
              <a:rPr lang="en-US" b="1" dirty="0" smtClean="0">
                <a:solidFill>
                  <a:srgbClr val="FFFF00"/>
                </a:solidFill>
              </a:rPr>
              <a:t>Poland</a:t>
            </a:r>
            <a:r>
              <a:rPr lang="en-US" dirty="0" smtClean="0"/>
              <a:t>, Russia, and US (NSF and NIH), with  representatives from the </a:t>
            </a:r>
            <a:r>
              <a:rPr lang="en-US" b="1" dirty="0" smtClean="0">
                <a:solidFill>
                  <a:srgbClr val="FFFF00"/>
                </a:solidFill>
              </a:rPr>
              <a:t>IEEE Brain Initiative</a:t>
            </a:r>
            <a:r>
              <a:rPr lang="en-US" dirty="0" smtClean="0"/>
              <a:t>, International </a:t>
            </a:r>
            <a:r>
              <a:rPr lang="en-US" dirty="0" err="1" smtClean="0"/>
              <a:t>Neuroethics</a:t>
            </a:r>
            <a:r>
              <a:rPr lang="en-US" dirty="0" smtClean="0"/>
              <a:t> Society, industry, and other stakeholders. </a:t>
            </a:r>
          </a:p>
        </p:txBody>
      </p:sp>
      <p:pic>
        <p:nvPicPr>
          <p:cNvPr id="1536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4646"/>
            <a:ext cx="8610600" cy="309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6128" y="1077633"/>
            <a:ext cx="3048000" cy="204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92497569"/>
      </p:ext>
    </p:extLst>
  </p:cSld>
  <p:clrMapOvr>
    <a:masterClrMapping/>
  </p:clrMapOvr>
  <mc:AlternateContent xmlns:mc="http://schemas.openxmlformats.org/markup-compatibility/2006" xmlns:p14="http://schemas.microsoft.com/office/powerpoint/2010/main">
    <mc:Choice Requires="p14">
      <p:transition spd="slow" p14:dur="2000" advTm="35260"/>
    </mc:Choice>
    <mc:Fallback xmlns="">
      <p:transition spd="slow" advTm="35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471088"/>
      </p:ext>
    </p:extLst>
  </p:cSld>
  <p:clrMapOvr>
    <a:masterClrMapping/>
  </p:clrMapOvr>
  <mc:AlternateContent xmlns:mc="http://schemas.openxmlformats.org/markup-compatibility/2006" xmlns:p14="http://schemas.microsoft.com/office/powerpoint/2010/main">
    <mc:Choice Requires="p14">
      <p:transition spd="slow" p14:dur="2000" advTm="4774"/>
    </mc:Choice>
    <mc:Fallback xmlns="">
      <p:transition spd="slow" advTm="4774"/>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smtClean="0"/>
              <a:t>INCF PL</a:t>
            </a:r>
            <a:endParaRPr lang="pl-PL" dirty="0"/>
          </a:p>
        </p:txBody>
      </p:sp>
      <p:sp>
        <p:nvSpPr>
          <p:cNvPr id="3" name="Symbol zastępczy zawartości 2"/>
          <p:cNvSpPr>
            <a:spLocks noGrp="1"/>
          </p:cNvSpPr>
          <p:nvPr>
            <p:ph idx="1"/>
          </p:nvPr>
        </p:nvSpPr>
        <p:spPr>
          <a:xfrm>
            <a:off x="457200" y="2204864"/>
            <a:ext cx="8579296" cy="4392488"/>
          </a:xfrm>
        </p:spPr>
        <p:txBody>
          <a:bodyPr>
            <a:normAutofit/>
          </a:bodyPr>
          <a:lstStyle/>
          <a:p>
            <a:pPr marL="0" indent="0">
              <a:spcAft>
                <a:spcPts val="1200"/>
              </a:spcAft>
              <a:buNone/>
            </a:pPr>
            <a:r>
              <a:rPr lang="en-US" dirty="0" smtClean="0">
                <a:solidFill>
                  <a:srgbClr val="FFFF00"/>
                </a:solidFill>
                <a:hlinkClick r:id="rId4"/>
              </a:rPr>
              <a:t>International Neuroinformatics Coordination Facility</a:t>
            </a:r>
            <a:r>
              <a:rPr lang="en-US" dirty="0" smtClean="0"/>
              <a:t> (INCF) goal: </a:t>
            </a:r>
            <a:br>
              <a:rPr lang="en-US" dirty="0" smtClean="0"/>
            </a:br>
            <a:r>
              <a:rPr lang="en-US" dirty="0" smtClean="0"/>
              <a:t>integrate and analyze diverse data across scales, techniques, and species to understand the brain and positively impact the health and well-being of society.  </a:t>
            </a:r>
          </a:p>
          <a:p>
            <a:pPr marL="0" indent="0">
              <a:spcAft>
                <a:spcPts val="1200"/>
              </a:spcAft>
              <a:buNone/>
            </a:pPr>
            <a:r>
              <a:rPr lang="en-US" dirty="0" smtClean="0">
                <a:hlinkClick r:id="rId5"/>
              </a:rPr>
              <a:t>12th INCF Congress on Neuroinformatics </a:t>
            </a:r>
            <a:r>
              <a:rPr lang="en-US" dirty="0" smtClean="0"/>
              <a:t>and INCF Assembly, Warsaw 9/2019. </a:t>
            </a:r>
            <a:br>
              <a:rPr lang="en-US" dirty="0" smtClean="0"/>
            </a:br>
            <a:r>
              <a:rPr lang="en-US" dirty="0" smtClean="0"/>
              <a:t>Neuroimaging, computational neuroscience, artificial intelligence. </a:t>
            </a:r>
          </a:p>
          <a:p>
            <a:pPr marL="0" indent="0">
              <a:spcAft>
                <a:spcPts val="1200"/>
              </a:spcAft>
              <a:buNone/>
            </a:pPr>
            <a:r>
              <a:rPr lang="en-US" dirty="0" smtClean="0"/>
              <a:t>Polish INCF Node, established in Warsaw at </a:t>
            </a:r>
            <a:r>
              <a:rPr lang="en-US" dirty="0" err="1" smtClean="0"/>
              <a:t>Nencki</a:t>
            </a:r>
            <a:r>
              <a:rPr lang="en-US" dirty="0" smtClean="0"/>
              <a:t> Institute, </a:t>
            </a:r>
            <a:br>
              <a:rPr lang="en-US" dirty="0" smtClean="0"/>
            </a:br>
            <a:r>
              <a:rPr lang="en-US" dirty="0" smtClean="0"/>
              <a:t>since 2017 at our lab at the Nicolaus Copernicus University in </a:t>
            </a:r>
            <a:r>
              <a:rPr lang="en-US" dirty="0" err="1" smtClean="0"/>
              <a:t>Toruń</a:t>
            </a:r>
            <a:r>
              <a:rPr lang="en-US" dirty="0" smtClean="0"/>
              <a:t>.  </a:t>
            </a:r>
          </a:p>
          <a:p>
            <a:pPr marL="0" indent="0">
              <a:spcAft>
                <a:spcPts val="1200"/>
              </a:spcAft>
              <a:buNone/>
            </a:pPr>
            <a:r>
              <a:rPr lang="en-US" dirty="0" smtClean="0"/>
              <a:t>Not only ANN models, but EEG/MEG/fMRI and other data from experiments with animal and human brains.  </a:t>
            </a:r>
          </a:p>
          <a:p>
            <a:pPr marL="0" indent="0" algn="ctr">
              <a:spcAft>
                <a:spcPts val="1200"/>
              </a:spcAft>
              <a:buNone/>
            </a:pPr>
            <a:r>
              <a:rPr lang="en-US" sz="2400" dirty="0" smtClean="0">
                <a:solidFill>
                  <a:srgbClr val="FFFF00"/>
                </a:solidFill>
              </a:rPr>
              <a:t>Neuroscience </a:t>
            </a:r>
            <a:r>
              <a:rPr lang="en-US" sz="2400" dirty="0" smtClean="0">
                <a:solidFill>
                  <a:srgbClr val="FFFF00"/>
                </a:solidFill>
                <a:sym typeface="Wingdings" panose="05000000000000000000" pitchFamily="2" charset="2"/>
              </a:rPr>
              <a:t> BICA AI</a:t>
            </a:r>
            <a:endParaRPr lang="en-US" sz="2400" dirty="0" smtClean="0">
              <a:solidFill>
                <a:srgbClr val="FFFF00"/>
              </a:solidFill>
            </a:endParaRPr>
          </a:p>
          <a:p>
            <a:pPr marL="0" indent="0">
              <a:spcAft>
                <a:spcPts val="1200"/>
              </a:spcAft>
              <a:buNone/>
            </a:pPr>
            <a:endParaRPr lang="en-US" dirty="0" smtClean="0"/>
          </a:p>
        </p:txBody>
      </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116632"/>
            <a:ext cx="8702675" cy="202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53969051"/>
      </p:ext>
    </p:extLst>
  </p:cSld>
  <p:clrMapOvr>
    <a:masterClrMapping/>
  </p:clrMapOvr>
  <mc:AlternateContent xmlns:mc="http://schemas.openxmlformats.org/markup-compatibility/2006" xmlns:p14="http://schemas.microsoft.com/office/powerpoint/2010/main">
    <mc:Choice Requires="p14">
      <p:transition spd="slow" p14:dur="2000" advTm="75320"/>
    </mc:Choice>
    <mc:Fallback xmlns="">
      <p:transition spd="slow" advTm="75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714375" y="19050"/>
            <a:ext cx="7772400" cy="1143000"/>
          </a:xfrm>
        </p:spPr>
        <p:txBody>
          <a:bodyPr/>
          <a:lstStyle/>
          <a:p>
            <a:pPr>
              <a:defRPr/>
            </a:pPr>
            <a:r>
              <a:rPr lang="en-US" dirty="0" smtClean="0"/>
              <a:t>Brains </a:t>
            </a:r>
            <a:r>
              <a:rPr lang="en-US" dirty="0" smtClean="0">
                <a:sym typeface="Wingdings" panose="05000000000000000000" pitchFamily="2" charset="2"/>
              </a:rPr>
              <a:t></a:t>
            </a:r>
            <a:r>
              <a:rPr lang="en-US" dirty="0" smtClean="0"/>
              <a:t> Minds</a:t>
            </a:r>
            <a:endParaRPr lang="en-US" dirty="0"/>
          </a:p>
        </p:txBody>
      </p:sp>
      <p:sp>
        <p:nvSpPr>
          <p:cNvPr id="12291" name="Symbol zastępczy zawartości 2"/>
          <p:cNvSpPr>
            <a:spLocks noGrp="1"/>
          </p:cNvSpPr>
          <p:nvPr>
            <p:ph type="subTitle" idx="1"/>
          </p:nvPr>
        </p:nvSpPr>
        <p:spPr>
          <a:xfrm>
            <a:off x="461963" y="4365104"/>
            <a:ext cx="4872037" cy="1074737"/>
          </a:xfrm>
        </p:spPr>
        <p:txBody>
          <a:bodyPr/>
          <a:lstStyle/>
          <a:p>
            <a:pPr algn="l" eaLnBrk="1" hangingPunct="1"/>
            <a:r>
              <a:rPr lang="en-US" altLang="pl-PL" b="1" dirty="0">
                <a:solidFill>
                  <a:srgbClr val="FFFFFF"/>
                </a:solidFill>
              </a:rPr>
              <a:t>Two problems</a:t>
            </a:r>
            <a:r>
              <a:rPr lang="en-US" altLang="pl-PL" dirty="0">
                <a:solidFill>
                  <a:srgbClr val="FFFFFF"/>
                </a:solidFill>
              </a:rPr>
              <a:t>: discretization of continuous processes for symbolic models, </a:t>
            </a:r>
            <a:br>
              <a:rPr lang="en-US" altLang="pl-PL" dirty="0">
                <a:solidFill>
                  <a:srgbClr val="FFFFFF"/>
                </a:solidFill>
              </a:rPr>
            </a:br>
            <a:r>
              <a:rPr lang="en-US" altLang="pl-PL" dirty="0">
                <a:solidFill>
                  <a:srgbClr val="FFFFFF"/>
                </a:solidFill>
              </a:rPr>
              <a:t>and lack of good phenomenology – we are </a:t>
            </a:r>
            <a:br>
              <a:rPr lang="en-US" altLang="pl-PL" dirty="0">
                <a:solidFill>
                  <a:srgbClr val="FFFFFF"/>
                </a:solidFill>
              </a:rPr>
            </a:br>
            <a:r>
              <a:rPr lang="en-US" altLang="pl-PL" dirty="0">
                <a:solidFill>
                  <a:srgbClr val="FFFFFF"/>
                </a:solidFill>
              </a:rPr>
              <a:t>not able to describe our mental states. </a:t>
            </a:r>
          </a:p>
        </p:txBody>
      </p:sp>
      <p:pic>
        <p:nvPicPr>
          <p:cNvPr id="12292" name="Obraz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69063" y="1074738"/>
            <a:ext cx="216217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080" y="3068960"/>
            <a:ext cx="38100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4" name="Symbol zastępczy zawartości 2"/>
          <p:cNvSpPr txBox="1">
            <a:spLocks/>
          </p:cNvSpPr>
          <p:nvPr/>
        </p:nvSpPr>
        <p:spPr bwMode="auto">
          <a:xfrm>
            <a:off x="446088" y="984251"/>
            <a:ext cx="5553075" cy="338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Char char="•"/>
              <a:defRPr sz="2200">
                <a:solidFill>
                  <a:schemeClr val="tx1"/>
                </a:solidFill>
                <a:latin typeface="Calibri" pitchFamily="34" charset="0"/>
                <a:cs typeface="Calibri" pitchFamily="34" charset="0"/>
              </a:defRPr>
            </a:lvl1pPr>
            <a:lvl2pPr marL="742950" indent="-285750" eaLnBrk="0" hangingPunct="0">
              <a:spcBef>
                <a:spcPct val="20000"/>
              </a:spcBef>
              <a:buChar char="–"/>
              <a:defRPr sz="2000">
                <a:solidFill>
                  <a:schemeClr val="tx1"/>
                </a:solidFill>
                <a:latin typeface="Calibri" pitchFamily="34" charset="0"/>
                <a:cs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cs typeface="Calibri" pitchFamily="34" charset="0"/>
              </a:defRPr>
            </a:lvl3pPr>
            <a:lvl4pPr marL="1600200" indent="-228600" eaLnBrk="0" hangingPunct="0">
              <a:spcBef>
                <a:spcPct val="20000"/>
              </a:spcBef>
              <a:buChar char="–"/>
              <a:defRPr sz="2000">
                <a:solidFill>
                  <a:schemeClr val="tx1"/>
                </a:solidFill>
                <a:latin typeface="Arial Unicode MS" pitchFamily="34" charset="-128"/>
                <a:cs typeface="Calibri" pitchFamily="34" charset="0"/>
              </a:defRPr>
            </a:lvl4pPr>
            <a:lvl5pPr marL="2057400" indent="-228600" eaLnBrk="0" hangingPunct="0">
              <a:spcBef>
                <a:spcPct val="20000"/>
              </a:spcBef>
              <a:buClr>
                <a:schemeClr val="tx2"/>
              </a:buClr>
              <a:buSzPct val="110000"/>
              <a:buChar char="•"/>
              <a:defRPr sz="2000">
                <a:solidFill>
                  <a:schemeClr val="tx1"/>
                </a:solidFill>
                <a:latin typeface="Arial Unicode MS" pitchFamily="34" charset="-128"/>
                <a:cs typeface="Calibri" pitchFamily="34"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Arial Unicode MS" pitchFamily="34" charset="-128"/>
                <a:cs typeface="Calibri" pitchFamily="34"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Arial Unicode MS" pitchFamily="34" charset="-128"/>
                <a:cs typeface="Calibri" pitchFamily="34"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Arial Unicode MS" pitchFamily="34" charset="-128"/>
                <a:cs typeface="Calibri" pitchFamily="34"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Arial Unicode MS" pitchFamily="34" charset="-128"/>
                <a:cs typeface="Calibri" pitchFamily="34" charset="0"/>
              </a:defRPr>
            </a:lvl9pPr>
          </a:lstStyle>
          <a:p>
            <a:pPr eaLnBrk="1" hangingPunct="1">
              <a:buClrTx/>
              <a:buSzTx/>
              <a:buFontTx/>
              <a:buNone/>
            </a:pPr>
            <a:r>
              <a:rPr lang="en-US" altLang="pl-PL" sz="2000" dirty="0">
                <a:solidFill>
                  <a:srgbClr val="FFFFFF"/>
                </a:solidFill>
              </a:rPr>
              <a:t>Define mapping S(M)</a:t>
            </a:r>
            <a:r>
              <a:rPr lang="en-US" altLang="pl-PL" sz="2000" dirty="0">
                <a:solidFill>
                  <a:srgbClr val="FFFFFF"/>
                </a:solidFill>
                <a:sym typeface="Wingdings" pitchFamily="2" charset="2"/>
              </a:rPr>
              <a:t>S(B), as in BCI.   </a:t>
            </a:r>
            <a:br>
              <a:rPr lang="en-US" altLang="pl-PL" sz="2000" dirty="0">
                <a:solidFill>
                  <a:srgbClr val="FFFFFF"/>
                </a:solidFill>
                <a:sym typeface="Wingdings" pitchFamily="2" charset="2"/>
              </a:rPr>
            </a:br>
            <a:r>
              <a:rPr lang="en-US" altLang="pl-PL" sz="2000" dirty="0">
                <a:solidFill>
                  <a:srgbClr val="FFFFFF"/>
                </a:solidFill>
                <a:sym typeface="Wingdings" pitchFamily="2" charset="2"/>
              </a:rPr>
              <a:t>How </a:t>
            </a:r>
            <a:r>
              <a:rPr lang="en-US" altLang="pl-PL" sz="2000" dirty="0" smtClean="0">
                <a:solidFill>
                  <a:srgbClr val="FFFFFF"/>
                </a:solidFill>
                <a:sym typeface="Wingdings" pitchFamily="2" charset="2"/>
              </a:rPr>
              <a:t>mental states arise/influence brain states?  </a:t>
            </a:r>
            <a:r>
              <a:rPr lang="en-US" altLang="pl-PL" sz="2000" dirty="0" smtClean="0">
                <a:solidFill>
                  <a:srgbClr val="FFFFFF"/>
                </a:solidFill>
              </a:rPr>
              <a:t> </a:t>
            </a:r>
          </a:p>
          <a:p>
            <a:pPr eaLnBrk="1" hangingPunct="1">
              <a:buClrTx/>
              <a:buSzTx/>
              <a:buNone/>
            </a:pPr>
            <a:r>
              <a:rPr lang="en-US" altLang="pl-PL" sz="2000" dirty="0">
                <a:solidFill>
                  <a:srgbClr val="FFFFFF"/>
                </a:solidFill>
              </a:rPr>
              <a:t>Neurodynamics: bioelectrical activity of the brain</a:t>
            </a:r>
            <a:r>
              <a:rPr lang="pl-PL" altLang="pl-PL" sz="2000" dirty="0">
                <a:solidFill>
                  <a:srgbClr val="FFFFFF"/>
                </a:solidFill>
              </a:rPr>
              <a:t>, </a:t>
            </a:r>
            <a:r>
              <a:rPr lang="en-US" altLang="pl-PL" sz="2000" dirty="0">
                <a:solidFill>
                  <a:srgbClr val="FFFFFF"/>
                </a:solidFill>
              </a:rPr>
              <a:t>neural activity measured using </a:t>
            </a:r>
            <a:br>
              <a:rPr lang="en-US" altLang="pl-PL" sz="2000" dirty="0">
                <a:solidFill>
                  <a:srgbClr val="FFFFFF"/>
                </a:solidFill>
              </a:rPr>
            </a:br>
            <a:r>
              <a:rPr lang="pl-PL" altLang="pl-PL" sz="2000" dirty="0">
                <a:solidFill>
                  <a:srgbClr val="FFFFFF"/>
                </a:solidFill>
              </a:rPr>
              <a:t>EEG, MEG, NIRS-OT, PET, </a:t>
            </a:r>
            <a:r>
              <a:rPr lang="pl-PL" altLang="pl-PL" sz="2000" dirty="0" err="1">
                <a:solidFill>
                  <a:srgbClr val="FFFFFF"/>
                </a:solidFill>
              </a:rPr>
              <a:t>fMRI</a:t>
            </a:r>
            <a:r>
              <a:rPr lang="en-US" altLang="pl-PL" sz="2000" dirty="0">
                <a:solidFill>
                  <a:srgbClr val="FFFFFF"/>
                </a:solidFill>
              </a:rPr>
              <a:t> </a:t>
            </a:r>
            <a:r>
              <a:rPr lang="en-US" altLang="pl-PL" sz="2000" dirty="0" smtClean="0">
                <a:solidFill>
                  <a:srgbClr val="FFFFFF"/>
                </a:solidFill>
              </a:rPr>
              <a:t>...</a:t>
            </a:r>
            <a:endParaRPr lang="en-US" altLang="pl-PL" sz="2000" dirty="0">
              <a:solidFill>
                <a:srgbClr val="FFFFFF"/>
              </a:solidFill>
            </a:endParaRPr>
          </a:p>
          <a:p>
            <a:pPr eaLnBrk="1" hangingPunct="1">
              <a:buClrTx/>
              <a:buSzTx/>
              <a:buFontTx/>
              <a:buNone/>
            </a:pPr>
            <a:r>
              <a:rPr lang="en-US" altLang="pl-PL" sz="2000" dirty="0" smtClean="0">
                <a:solidFill>
                  <a:srgbClr val="FFFFFF"/>
                </a:solidFill>
              </a:rPr>
              <a:t>Mental states should be represented </a:t>
            </a:r>
            <a:r>
              <a:rPr lang="en-US" altLang="pl-PL" sz="2000" dirty="0">
                <a:solidFill>
                  <a:srgbClr val="FFFFFF"/>
                </a:solidFill>
              </a:rPr>
              <a:t>in a space with dimensions that measure different </a:t>
            </a:r>
            <a:r>
              <a:rPr lang="en-US" altLang="pl-PL" sz="2000" dirty="0" smtClean="0">
                <a:solidFill>
                  <a:srgbClr val="FFFFFF"/>
                </a:solidFill>
              </a:rPr>
              <a:t/>
            </a:r>
            <a:br>
              <a:rPr lang="en-US" altLang="pl-PL" sz="2000" dirty="0" smtClean="0">
                <a:solidFill>
                  <a:srgbClr val="FFFFFF"/>
                </a:solidFill>
              </a:rPr>
            </a:br>
            <a:r>
              <a:rPr lang="en-US" altLang="pl-PL" sz="2000" dirty="0" smtClean="0">
                <a:solidFill>
                  <a:srgbClr val="FFFFFF"/>
                </a:solidFill>
              </a:rPr>
              <a:t>aspects </a:t>
            </a:r>
            <a:r>
              <a:rPr lang="en-US" altLang="pl-PL" sz="2000" dirty="0">
                <a:solidFill>
                  <a:srgbClr val="FFFFFF"/>
                </a:solidFill>
              </a:rPr>
              <a:t>of </a:t>
            </a:r>
            <a:r>
              <a:rPr lang="en-US" altLang="pl-PL" sz="2000" dirty="0" smtClean="0">
                <a:solidFill>
                  <a:srgbClr val="FFFFFF"/>
                </a:solidFill>
              </a:rPr>
              <a:t>inner experience</a:t>
            </a:r>
            <a:r>
              <a:rPr lang="en-US" altLang="pl-PL" sz="2000" dirty="0">
                <a:solidFill>
                  <a:srgbClr val="FFFFFF"/>
                </a:solidFill>
              </a:rPr>
              <a:t>. </a:t>
            </a:r>
          </a:p>
          <a:p>
            <a:pPr eaLnBrk="1" hangingPunct="1">
              <a:buClrTx/>
              <a:buSzTx/>
              <a:buFontTx/>
              <a:buNone/>
            </a:pPr>
            <a:r>
              <a:rPr lang="en-US" altLang="pl-PL" sz="2000" dirty="0">
                <a:solidFill>
                  <a:srgbClr val="FFFFFF"/>
                </a:solidFill>
              </a:rPr>
              <a:t>Stream of mental states, thought movement </a:t>
            </a:r>
            <a:br>
              <a:rPr lang="en-US" altLang="pl-PL" sz="2000" dirty="0">
                <a:solidFill>
                  <a:srgbClr val="FFFFFF"/>
                </a:solidFill>
              </a:rPr>
            </a:br>
            <a:r>
              <a:rPr lang="en-US" altLang="pl-PL" sz="2000" dirty="0">
                <a:solidFill>
                  <a:srgbClr val="FFFFFF"/>
                </a:solidFill>
                <a:sym typeface="Wingdings" pitchFamily="2" charset="2"/>
              </a:rPr>
              <a:t> </a:t>
            </a:r>
            <a:r>
              <a:rPr lang="en-US" altLang="pl-PL" sz="2000" dirty="0">
                <a:solidFill>
                  <a:srgbClr val="FFFFFF"/>
                </a:solidFill>
              </a:rPr>
              <a:t>trajectories in </a:t>
            </a:r>
            <a:r>
              <a:rPr lang="en-US" altLang="pl-PL" sz="2000" dirty="0" smtClean="0">
                <a:solidFill>
                  <a:srgbClr val="FFFFFF"/>
                </a:solidFill>
              </a:rPr>
              <a:t>some psychological </a:t>
            </a:r>
            <a:r>
              <a:rPr lang="en-US" altLang="pl-PL" sz="2000" dirty="0">
                <a:solidFill>
                  <a:srgbClr val="FFFFFF"/>
                </a:solidFill>
              </a:rPr>
              <a:t>spaces.  </a:t>
            </a:r>
          </a:p>
        </p:txBody>
      </p:sp>
      <p:sp>
        <p:nvSpPr>
          <p:cNvPr id="12295" name="pole tekstowe 4"/>
          <p:cNvSpPr txBox="1">
            <a:spLocks noChangeArrowheads="1"/>
          </p:cNvSpPr>
          <p:nvPr/>
        </p:nvSpPr>
        <p:spPr bwMode="auto">
          <a:xfrm>
            <a:off x="468313" y="6021288"/>
            <a:ext cx="85153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Char char="•"/>
              <a:defRPr sz="2200">
                <a:solidFill>
                  <a:schemeClr val="tx1"/>
                </a:solidFill>
                <a:latin typeface="Calibri" pitchFamily="34" charset="0"/>
                <a:cs typeface="Calibri" pitchFamily="34" charset="0"/>
              </a:defRPr>
            </a:lvl1pPr>
            <a:lvl2pPr marL="742950" indent="-285750" eaLnBrk="0" hangingPunct="0">
              <a:spcBef>
                <a:spcPct val="20000"/>
              </a:spcBef>
              <a:buChar char="–"/>
              <a:defRPr sz="2000">
                <a:solidFill>
                  <a:schemeClr val="tx1"/>
                </a:solidFill>
                <a:latin typeface="Calibri" pitchFamily="34" charset="0"/>
                <a:cs typeface="Calibri" pitchFamily="34" charset="0"/>
              </a:defRPr>
            </a:lvl2pPr>
            <a:lvl3pPr marL="1143000" indent="-228600" eaLnBrk="0" hangingPunct="0">
              <a:spcBef>
                <a:spcPct val="20000"/>
              </a:spcBef>
              <a:buClr>
                <a:schemeClr val="tx2"/>
              </a:buClr>
              <a:buSzPct val="115000"/>
              <a:buChar char="•"/>
              <a:defRPr sz="2000">
                <a:solidFill>
                  <a:schemeClr val="tx1"/>
                </a:solidFill>
                <a:latin typeface="Calibri" pitchFamily="34" charset="0"/>
                <a:cs typeface="Calibri" pitchFamily="34" charset="0"/>
              </a:defRPr>
            </a:lvl3pPr>
            <a:lvl4pPr marL="1600200" indent="-228600" eaLnBrk="0" hangingPunct="0">
              <a:spcBef>
                <a:spcPct val="20000"/>
              </a:spcBef>
              <a:buChar char="–"/>
              <a:defRPr sz="2000">
                <a:solidFill>
                  <a:schemeClr val="tx1"/>
                </a:solidFill>
                <a:latin typeface="Arial Unicode MS" pitchFamily="34" charset="-128"/>
                <a:cs typeface="Calibri" pitchFamily="34" charset="0"/>
              </a:defRPr>
            </a:lvl4pPr>
            <a:lvl5pPr marL="2057400" indent="-228600" eaLnBrk="0" hangingPunct="0">
              <a:spcBef>
                <a:spcPct val="20000"/>
              </a:spcBef>
              <a:buClr>
                <a:schemeClr val="tx2"/>
              </a:buClr>
              <a:buSzPct val="110000"/>
              <a:buChar char="•"/>
              <a:defRPr sz="2000">
                <a:solidFill>
                  <a:schemeClr val="tx1"/>
                </a:solidFill>
                <a:latin typeface="Arial Unicode MS" pitchFamily="34" charset="-128"/>
                <a:cs typeface="Calibri" pitchFamily="34"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Arial Unicode MS" pitchFamily="34" charset="-128"/>
                <a:cs typeface="Calibri" pitchFamily="34"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Arial Unicode MS" pitchFamily="34" charset="-128"/>
                <a:cs typeface="Calibri" pitchFamily="34"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Arial Unicode MS" pitchFamily="34" charset="-128"/>
                <a:cs typeface="Calibri" pitchFamily="34"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Arial Unicode MS" pitchFamily="34" charset="-128"/>
                <a:cs typeface="Calibri" pitchFamily="34" charset="0"/>
              </a:defRPr>
            </a:lvl9pPr>
          </a:lstStyle>
          <a:p>
            <a:pPr eaLnBrk="1" hangingPunct="1">
              <a:spcBef>
                <a:spcPct val="0"/>
              </a:spcBef>
              <a:buClrTx/>
              <a:buSzTx/>
              <a:buFontTx/>
              <a:buNone/>
            </a:pPr>
            <a:r>
              <a:rPr lang="en-US" sz="2000" dirty="0" smtClean="0">
                <a:solidFill>
                  <a:schemeClr val="bg1"/>
                </a:solidFill>
              </a:rPr>
              <a:t>Duch W. (2019)  Mind </a:t>
            </a:r>
            <a:r>
              <a:rPr lang="en-US" sz="2000" dirty="0">
                <a:solidFill>
                  <a:schemeClr val="bg1"/>
                </a:solidFill>
              </a:rPr>
              <a:t>as a shadow of neurodynamics. </a:t>
            </a:r>
            <a:r>
              <a:rPr lang="en-US" sz="2000" dirty="0" smtClean="0">
                <a:solidFill>
                  <a:schemeClr val="bg1"/>
                </a:solidFill>
              </a:rPr>
              <a:t/>
            </a:r>
            <a:br>
              <a:rPr lang="en-US" sz="2000" dirty="0" smtClean="0">
                <a:solidFill>
                  <a:schemeClr val="bg1"/>
                </a:solidFill>
              </a:rPr>
            </a:br>
            <a:r>
              <a:rPr lang="en-US" sz="2000" dirty="0" smtClean="0">
                <a:solidFill>
                  <a:schemeClr val="bg1"/>
                </a:solidFill>
              </a:rPr>
              <a:t>	              </a:t>
            </a:r>
            <a:r>
              <a:rPr lang="en-US" sz="2000" dirty="0" smtClean="0">
                <a:solidFill>
                  <a:schemeClr val="bg1"/>
                </a:solidFill>
                <a:hlinkClick r:id="rId7"/>
              </a:rPr>
              <a:t>Physics </a:t>
            </a:r>
            <a:r>
              <a:rPr lang="en-US" sz="2000" dirty="0">
                <a:solidFill>
                  <a:schemeClr val="bg1"/>
                </a:solidFill>
                <a:hlinkClick r:id="rId7"/>
              </a:rPr>
              <a:t>of Life Reviews</a:t>
            </a:r>
            <a:r>
              <a:rPr lang="en-US" sz="2000" dirty="0">
                <a:solidFill>
                  <a:schemeClr val="bg1"/>
                </a:solidFill>
              </a:rPr>
              <a:t> 31: </a:t>
            </a:r>
            <a:r>
              <a:rPr lang="en-US" sz="2000" dirty="0" smtClean="0">
                <a:solidFill>
                  <a:schemeClr val="bg1"/>
                </a:solidFill>
              </a:rPr>
              <a:t>28</a:t>
            </a:r>
            <a:br>
              <a:rPr lang="en-US" sz="2000" dirty="0" smtClean="0">
                <a:solidFill>
                  <a:schemeClr val="bg1"/>
                </a:solidFill>
              </a:rPr>
            </a:br>
            <a:r>
              <a:rPr lang="en-US" sz="2000" dirty="0" smtClean="0">
                <a:solidFill>
                  <a:schemeClr val="bg1"/>
                </a:solidFill>
              </a:rPr>
              <a:t>								</a:t>
            </a:r>
            <a:endParaRPr lang="en-US" altLang="pl-PL" sz="2000" dirty="0">
              <a:solidFill>
                <a:schemeClr val="bg1"/>
              </a:solidFill>
              <a:cs typeface="Arial" pitchFamily="34" charset="0"/>
            </a:endParaRPr>
          </a:p>
        </p:txBody>
      </p:sp>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749"/>
      </p:ext>
    </p:extLst>
  </p:cSld>
  <p:clrMapOvr>
    <a:masterClrMapping/>
  </p:clrMapOvr>
  <p:transition spd="slow" advTm="66378">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7584" y="2420888"/>
            <a:ext cx="7772400" cy="1728192"/>
          </a:xfrm>
        </p:spPr>
        <p:txBody>
          <a:bodyPr/>
          <a:lstStyle/>
          <a:p>
            <a:r>
              <a:rPr lang="en-US" sz="4400" dirty="0" smtClean="0"/>
              <a:t>Brain networks: </a:t>
            </a:r>
            <a:br>
              <a:rPr lang="en-US" sz="4400" dirty="0" smtClean="0"/>
            </a:br>
            <a:r>
              <a:rPr lang="en-US" sz="4400" dirty="0" smtClean="0"/>
              <a:t>space for mental states</a:t>
            </a:r>
            <a:endParaRPr lang="pl-PL" sz="4400" dirty="0"/>
          </a:p>
        </p:txBody>
      </p:sp>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37982314"/>
      </p:ext>
    </p:extLst>
  </p:cSld>
  <p:clrMapOvr>
    <a:masterClrMapping/>
  </p:clrMapOvr>
  <mc:AlternateContent xmlns:mc="http://schemas.openxmlformats.org/markup-compatibility/2006" xmlns:p14="http://schemas.microsoft.com/office/powerpoint/2010/main">
    <mc:Choice Requires="p14">
      <p:transition spd="slow" p14:dur="2000" advTm="9717"/>
    </mc:Choice>
    <mc:Fallback xmlns="">
      <p:transition spd="slow" advTm="9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Projekt domyślny">
  <a:themeElements>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lnDef>
    <a:txDef>
      <a:spPr bwMode="auto">
        <a:noFill/>
        <a:ln w="9525">
          <a:noFill/>
          <a:miter lim="800000"/>
          <a:headEnd/>
          <a:tailEnd/>
        </a:ln>
      </a:spPr>
      <a:bodyPr wrap="square" rtlCol="0">
        <a:spAutoFit/>
      </a:bodyPr>
      <a:lstStyle>
        <a:defPPr>
          <a:spcBef>
            <a:spcPct val="20000"/>
          </a:spcBef>
          <a:defRPr sz="2000" dirty="0">
            <a:latin typeface="+mn-lt"/>
          </a:defRPr>
        </a:defPPr>
      </a:lstStyle>
    </a:txDef>
  </a:objectDefaults>
  <a:extraClrSchemeLst>
    <a:extraClrScheme>
      <a:clrScheme name="Projekt domyśl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53604</TotalTime>
  <Words>3065</Words>
  <Application>Microsoft Office PowerPoint</Application>
  <PresentationFormat>Pokaz na ekranie (4:3)</PresentationFormat>
  <Paragraphs>353</Paragraphs>
  <Slides>60</Slides>
  <Notes>45</Notes>
  <HiddenSlides>0</HiddenSlides>
  <MMClips>59</MMClips>
  <ScaleCrop>false</ScaleCrop>
  <HeadingPairs>
    <vt:vector size="4" baseType="variant">
      <vt:variant>
        <vt:lpstr>Motyw</vt:lpstr>
      </vt:variant>
      <vt:variant>
        <vt:i4>1</vt:i4>
      </vt:variant>
      <vt:variant>
        <vt:lpstr>Tytuły slajdów</vt:lpstr>
      </vt:variant>
      <vt:variant>
        <vt:i4>60</vt:i4>
      </vt:variant>
    </vt:vector>
  </HeadingPairs>
  <TitlesOfParts>
    <vt:vector size="61" baseType="lpstr">
      <vt:lpstr>Projekt domyślny</vt:lpstr>
      <vt:lpstr>Artificial Intelligence and Neurocognitive Technologies for Human Augmentation.</vt:lpstr>
      <vt:lpstr>On the threshold of a dream … </vt:lpstr>
      <vt:lpstr>Costs of brain diseases</vt:lpstr>
      <vt:lpstr>Prezentacja programu PowerPoint</vt:lpstr>
      <vt:lpstr>Prezentacja programu PowerPoint</vt:lpstr>
      <vt:lpstr>Prezentacja programu PowerPoint</vt:lpstr>
      <vt:lpstr>INCF PL</vt:lpstr>
      <vt:lpstr>Brains  Minds</vt:lpstr>
      <vt:lpstr>Brain networks:  space for mental states</vt:lpstr>
      <vt:lpstr>Mental state: strong coherent activation</vt:lpstr>
      <vt:lpstr>Human connectome and MRI/fMRI</vt:lpstr>
      <vt:lpstr>Multi-level phenomics</vt:lpstr>
      <vt:lpstr>Prezentacja programu PowerPoint</vt:lpstr>
      <vt:lpstr>Human Enhancement and  Optimization of Brain Processes</vt:lpstr>
      <vt:lpstr>BCI: wire your brain … </vt:lpstr>
      <vt:lpstr>BCI Applications</vt:lpstr>
      <vt:lpstr>Neurofeedback may repair network?</vt:lpstr>
      <vt:lpstr>Brain-Computer-Brain Interfaces (BCBI)</vt:lpstr>
      <vt:lpstr>Learning skills</vt:lpstr>
      <vt:lpstr>Targeted Neuroplasticity Training </vt:lpstr>
      <vt:lpstr>Brain stimulation</vt:lpstr>
      <vt:lpstr>HD EEG/DCS? </vt:lpstr>
      <vt:lpstr>Epilepsy</vt:lpstr>
      <vt:lpstr>BCBI for learning</vt:lpstr>
      <vt:lpstr>Synchronize PFC/PC</vt:lpstr>
      <vt:lpstr>Fingerprints of mental activity</vt:lpstr>
      <vt:lpstr>Possible form of Brain Fingerprints</vt:lpstr>
      <vt:lpstr>Biomarkers from neuroimaging</vt:lpstr>
      <vt:lpstr>Biomarkers of mental disorders</vt:lpstr>
      <vt:lpstr>ASD: pathological connections</vt:lpstr>
      <vt:lpstr>Microstates</vt:lpstr>
      <vt:lpstr>EEG localization and reconstruction</vt:lpstr>
      <vt:lpstr>SupFunSim</vt:lpstr>
      <vt:lpstr>Spectral fingerprints</vt:lpstr>
      <vt:lpstr>Spectral fingerprints</vt:lpstr>
      <vt:lpstr>Yuan .. Bodurka, 2015</vt:lpstr>
      <vt:lpstr>8 large networks from BOLD-EEG</vt:lpstr>
      <vt:lpstr>Dynamic functional  brain networks</vt:lpstr>
      <vt:lpstr>EEG early ASD detection</vt:lpstr>
      <vt:lpstr>EEG non-linear features</vt:lpstr>
      <vt:lpstr>ASD vs Low Risk Healthy</vt:lpstr>
      <vt:lpstr>Reorganization of brain nets</vt:lpstr>
      <vt:lpstr>Brain modules and cognitive processes</vt:lpstr>
      <vt:lpstr>Brain modules and cognitive processes</vt:lpstr>
      <vt:lpstr>Working memory training</vt:lpstr>
      <vt:lpstr>Simulations of brain networks </vt:lpstr>
      <vt:lpstr>Model of reading &amp; dyslexia</vt:lpstr>
      <vt:lpstr>Viser toolbox </vt:lpstr>
      <vt:lpstr>Prezentacja programu PowerPoint</vt:lpstr>
      <vt:lpstr>Trajectory visualization</vt:lpstr>
      <vt:lpstr>Typical Development vs. Autism</vt:lpstr>
      <vt:lpstr>Typical Development vs ADHD</vt:lpstr>
      <vt:lpstr>Rapid stimulation in HF ASD</vt:lpstr>
      <vt:lpstr>Rapid stimulation in deep autism</vt:lpstr>
      <vt:lpstr>Neuromodulation</vt:lpstr>
      <vt:lpstr>Why neuromodulation works? </vt:lpstr>
      <vt:lpstr>Conclusions</vt:lpstr>
      <vt:lpstr>My group of neuro-cog-fanatics</vt:lpstr>
      <vt:lpstr>Prezentacja programu PowerPoint</vt:lpstr>
      <vt:lpstr>Prezentacja programu PowerPoint</vt:lpstr>
    </vt:vector>
  </TitlesOfParts>
  <Company>Nicolaus Copernicus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Jak reprezentowane są pojęcia w mózgu i co z tego wynika</dc:title>
  <dc:subject>Brain, language, concepts</dc:subject>
  <dc:creator>Wlodzislaw Duch</dc:creator>
  <cp:keywords>Brain, language, concepts</cp:keywords>
  <cp:lastModifiedBy>Wlodzislaw Duch</cp:lastModifiedBy>
  <cp:revision>1224</cp:revision>
  <cp:lastPrinted>1999-08-21T07:27:07Z</cp:lastPrinted>
  <dcterms:created xsi:type="dcterms:W3CDTF">1998-04-11T13:46:18Z</dcterms:created>
  <dcterms:modified xsi:type="dcterms:W3CDTF">2020-10-08T10:33:06Z</dcterms:modified>
</cp:coreProperties>
</file>